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319" r:id="rId3"/>
    <p:sldId id="278" r:id="rId4"/>
    <p:sldId id="259" r:id="rId5"/>
    <p:sldId id="266" r:id="rId6"/>
    <p:sldId id="282" r:id="rId7"/>
    <p:sldId id="263" r:id="rId8"/>
    <p:sldId id="317" r:id="rId9"/>
    <p:sldId id="305" r:id="rId10"/>
    <p:sldId id="309" r:id="rId11"/>
    <p:sldId id="308" r:id="rId12"/>
    <p:sldId id="310" r:id="rId13"/>
    <p:sldId id="304" r:id="rId14"/>
    <p:sldId id="311" r:id="rId15"/>
    <p:sldId id="312" r:id="rId16"/>
    <p:sldId id="303" r:id="rId17"/>
    <p:sldId id="302" r:id="rId18"/>
    <p:sldId id="296" r:id="rId19"/>
    <p:sldId id="313" r:id="rId20"/>
    <p:sldId id="307" r:id="rId21"/>
    <p:sldId id="314" r:id="rId22"/>
    <p:sldId id="297" r:id="rId23"/>
    <p:sldId id="298" r:id="rId24"/>
    <p:sldId id="299" r:id="rId25"/>
    <p:sldId id="316" r:id="rId26"/>
    <p:sldId id="320" r:id="rId27"/>
    <p:sldId id="315" r:id="rId28"/>
    <p:sldId id="318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FF6600"/>
    <a:srgbClr val="FF3300"/>
    <a:srgbClr val="3399FF"/>
    <a:srgbClr val="0066FF"/>
    <a:srgbClr val="5B9BD5"/>
    <a:srgbClr val="FF0000"/>
    <a:srgbClr val="FF9966"/>
    <a:srgbClr val="6600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384" autoAdjust="0"/>
    <p:restoredTop sz="87085" autoAdjust="0"/>
  </p:normalViewPr>
  <p:slideViewPr>
    <p:cSldViewPr snapToGrid="0">
      <p:cViewPr varScale="1">
        <p:scale>
          <a:sx n="108" d="100"/>
          <a:sy n="108" d="100"/>
        </p:scale>
        <p:origin x="114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22107-7189-41C0-BA64-8D977098AE70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49B68-E4D1-4617-905D-5A64427968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75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31978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16507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56995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8738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8775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42747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4540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3307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208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4224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3449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62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849113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6827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853486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5364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2285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6617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137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249B68-E4D1-4617-905D-5A644279687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467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9586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958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76987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53891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2249B68-E4D1-4617-905D-5A644279687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51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84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3032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669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61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3135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331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8765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19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51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443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457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F2BA9-EB70-46E5-97BF-07B7E0B388C9}" type="datetimeFigureOut">
              <a:rPr lang="zh-CN" altLang="en-US" smtClean="0"/>
              <a:t>2018/11/15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750E85-63CA-474F-8325-4F1F7A0477D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26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iqiqi-ios/WebBasedPsychologyProgram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://psych.bnu.edu.cn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252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6044" y="1570893"/>
            <a:ext cx="3352800" cy="33528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358844" y="1570893"/>
            <a:ext cx="8833156" cy="3352800"/>
          </a:xfrm>
          <a:prstGeom prst="rect">
            <a:avLst/>
          </a:prstGeom>
          <a:solidFill>
            <a:srgbClr val="04254B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835733" y="2028616"/>
            <a:ext cx="81111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</a:rPr>
              <a:t>基于互联网技术的</a:t>
            </a:r>
            <a:endParaRPr lang="en-US" altLang="zh-CN" sz="6000" b="1" dirty="0" smtClean="0">
              <a:solidFill>
                <a:schemeClr val="bg1"/>
              </a:solidFill>
            </a:endParaRPr>
          </a:p>
          <a:p>
            <a:r>
              <a:rPr lang="zh-CN" altLang="en-US" sz="6000" b="1" dirty="0" smtClean="0">
                <a:solidFill>
                  <a:schemeClr val="bg1"/>
                </a:solidFill>
              </a:rPr>
              <a:t>心理学实验编程</a:t>
            </a:r>
            <a:endParaRPr lang="en-US" altLang="zh-CN" sz="2800" b="1" dirty="0" smtClean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Web-Based Psychological Experimental Programming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03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856" y="1004480"/>
            <a:ext cx="3638550" cy="2543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0711" y="1390908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项目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所有调查问卷都在这里</a:t>
            </a: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联系人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向指定联系人分发调查</a:t>
            </a:r>
            <a:endParaRPr lang="en-US" altLang="zh-CN" sz="2400" b="1" dirty="0"/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800" b="1" dirty="0" smtClean="0"/>
              <a:t>库</a:t>
            </a:r>
            <a:endParaRPr lang="en-US" altLang="zh-CN" sz="28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收藏调查</a:t>
            </a:r>
            <a:r>
              <a:rPr lang="zh-CN" altLang="en-US" sz="2400" b="1" dirty="0" smtClean="0"/>
              <a:t>、问题、图片、消息等，方便重复使用</a:t>
            </a:r>
            <a:endParaRPr lang="en-US" altLang="zh-CN" sz="2400" b="1" dirty="0" smtClean="0"/>
          </a:p>
        </p:txBody>
      </p:sp>
      <p:sp>
        <p:nvSpPr>
          <p:cNvPr id="16" name="椭圆 15"/>
          <p:cNvSpPr/>
          <p:nvPr/>
        </p:nvSpPr>
        <p:spPr>
          <a:xfrm>
            <a:off x="5635857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80297" y="601157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现在让我们正式开始新建一个项目吧！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475114" y="905057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7267987" y="921700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5856" y="154222"/>
            <a:ext cx="4665346" cy="57386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椭圆 27"/>
          <p:cNvSpPr/>
          <p:nvPr/>
        </p:nvSpPr>
        <p:spPr>
          <a:xfrm>
            <a:off x="5688658" y="678806"/>
            <a:ext cx="746490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829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/>
      <p:bldP spid="25" grpId="0" animBg="1"/>
      <p:bldP spid="26" grpId="0" animBg="1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创建项目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创建一</a:t>
            </a:r>
            <a:r>
              <a:rPr lang="zh-CN" altLang="en-US" sz="2400" b="1" dirty="0"/>
              <a:t>个空白</a:t>
            </a:r>
            <a:r>
              <a:rPr lang="zh-CN" altLang="en-US" sz="2400" b="1" dirty="0" smtClean="0"/>
              <a:t>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/>
              <a:t>复制</a:t>
            </a:r>
            <a:r>
              <a:rPr lang="zh-CN" altLang="en-US" sz="2400" b="1" dirty="0" smtClean="0"/>
              <a:t>已有调查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从库中导入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项目设置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用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文件夹</a:t>
            </a:r>
            <a:r>
              <a:rPr lang="zh-CN" altLang="en-US" sz="2400" b="1" dirty="0" smtClean="0"/>
              <a:t>对项目分类管理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星标</a:t>
            </a:r>
            <a:r>
              <a:rPr lang="zh-CN" altLang="en-US" sz="2400" b="1" dirty="0" smtClean="0"/>
              <a:t>：为项目添加星标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项目状态：“活动”</a:t>
            </a:r>
            <a:r>
              <a:rPr lang="en-US" altLang="zh-CN" sz="2400" b="1" dirty="0" smtClean="0"/>
              <a:t>/”</a:t>
            </a:r>
            <a:r>
              <a:rPr lang="zh-CN" altLang="en-US" sz="2400" b="1" dirty="0" smtClean="0"/>
              <a:t>新建</a:t>
            </a:r>
            <a:r>
              <a:rPr lang="en-US" altLang="zh-CN" sz="2400" b="1" dirty="0" smtClean="0"/>
              <a:t>”/</a:t>
            </a:r>
            <a:r>
              <a:rPr lang="zh-CN" altLang="en-US" sz="2400" b="1" dirty="0" smtClean="0"/>
              <a:t>“已关闭”</a:t>
            </a:r>
            <a:endParaRPr lang="en-US" altLang="zh-CN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370" y="470239"/>
            <a:ext cx="4562475" cy="1847850"/>
          </a:xfrm>
          <a:prstGeom prst="rect">
            <a:avLst/>
          </a:prstGeom>
        </p:spPr>
      </p:pic>
      <p:sp>
        <p:nvSpPr>
          <p:cNvPr id="11" name="椭圆 10"/>
          <p:cNvSpPr/>
          <p:nvPr/>
        </p:nvSpPr>
        <p:spPr>
          <a:xfrm>
            <a:off x="9847937" y="1476142"/>
            <a:ext cx="2249469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845" y="2049729"/>
            <a:ext cx="6553200" cy="5314861"/>
          </a:xfrm>
          <a:prstGeom prst="rect">
            <a:avLst/>
          </a:prstGeom>
        </p:spPr>
      </p:pic>
      <p:sp>
        <p:nvSpPr>
          <p:cNvPr id="12" name="椭圆 11"/>
          <p:cNvSpPr/>
          <p:nvPr/>
        </p:nvSpPr>
        <p:spPr>
          <a:xfrm>
            <a:off x="7774675" y="3660250"/>
            <a:ext cx="1124734" cy="1181089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8138788" y="501273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14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7871" y="246828"/>
            <a:ext cx="3543300" cy="62769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7721" y="2333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创建项目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87721" y="143942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创建操作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协作</a:t>
            </a:r>
            <a:r>
              <a:rPr lang="zh-CN" altLang="en-US" sz="2400" b="1" dirty="0" smtClean="0"/>
              <a:t>：共享给团队成员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重命名项目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复制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：</a:t>
            </a:r>
            <a:r>
              <a:rPr lang="zh-CN" altLang="en-US" sz="2400" b="1" dirty="0" smtClean="0"/>
              <a:t>其它文件夹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翻译</a:t>
            </a:r>
            <a:r>
              <a:rPr lang="zh-CN" altLang="en-US" sz="2400" b="1" dirty="0" smtClean="0"/>
              <a:t>：翻译选定题目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分发调查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数据和分析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/>
              <a:t>查看报告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rgbClr val="FF0000"/>
                </a:solidFill>
              </a:rPr>
              <a:t>删除项目</a:t>
            </a:r>
            <a:endParaRPr lang="en-US" altLang="zh-CN" sz="2400" b="1" dirty="0" smtClean="0">
              <a:solidFill>
                <a:srgbClr val="FF0000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9833740" y="2984937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9833740" y="2210570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9350" y="1994707"/>
            <a:ext cx="5133975" cy="4619625"/>
          </a:xfrm>
          <a:prstGeom prst="rect">
            <a:avLst/>
          </a:prstGeom>
        </p:spPr>
      </p:pic>
      <p:sp>
        <p:nvSpPr>
          <p:cNvPr id="14" name="椭圆 13"/>
          <p:cNvSpPr/>
          <p:nvPr/>
        </p:nvSpPr>
        <p:spPr>
          <a:xfrm>
            <a:off x="4624089" y="5077418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9833740" y="4227355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4545262" y="1994707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9841785" y="5889402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2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4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090" y="1422697"/>
            <a:ext cx="6096000" cy="452431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项目由四部分组成：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：项目主体，在该部分编辑内容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 smtClean="0">
                <a:solidFill>
                  <a:srgbClr val="FFC000"/>
                </a:solidFill>
              </a:rPr>
              <a:t>分发</a:t>
            </a:r>
            <a:r>
              <a:rPr lang="zh-CN" altLang="en-US" b="1" dirty="0" smtClean="0">
                <a:solidFill>
                  <a:schemeClr val="bg1"/>
                </a:solidFill>
              </a:rPr>
              <a:t>：可通过不同方式分发当前调查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 </a:t>
            </a:r>
            <a:r>
              <a:rPr lang="zh-CN" altLang="en-US" b="1" dirty="0">
                <a:solidFill>
                  <a:srgbClr val="FFC000"/>
                </a:solidFill>
              </a:rPr>
              <a:t>数据和</a:t>
            </a:r>
            <a:r>
              <a:rPr lang="zh-CN" altLang="en-US" b="1" dirty="0" smtClean="0">
                <a:solidFill>
                  <a:srgbClr val="FFC000"/>
                </a:solidFill>
              </a:rPr>
              <a:t>分析</a:t>
            </a:r>
            <a:r>
              <a:rPr lang="zh-CN" altLang="en-US" b="1" dirty="0" smtClean="0">
                <a:solidFill>
                  <a:schemeClr val="bg1"/>
                </a:solidFill>
              </a:rPr>
              <a:t>：对调查结果进行可视化分析</a:t>
            </a:r>
            <a:endParaRPr lang="en-US" altLang="zh-CN" b="1" dirty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>
                <a:solidFill>
                  <a:schemeClr val="bg1"/>
                </a:solidFill>
              </a:rPr>
              <a:t>-</a:t>
            </a:r>
            <a:r>
              <a:rPr lang="en-US" altLang="zh-CN" b="1" dirty="0" smtClean="0">
                <a:solidFill>
                  <a:srgbClr val="FFC000"/>
                </a:solidFill>
              </a:rPr>
              <a:t> </a:t>
            </a:r>
            <a:r>
              <a:rPr lang="zh-CN" altLang="en-US" b="1" dirty="0" smtClean="0">
                <a:solidFill>
                  <a:srgbClr val="FFC000"/>
                </a:solidFill>
              </a:rPr>
              <a:t>报告</a:t>
            </a:r>
            <a:r>
              <a:rPr lang="zh-CN" altLang="en-US" b="1" dirty="0" smtClean="0">
                <a:solidFill>
                  <a:schemeClr val="bg1"/>
                </a:solidFill>
              </a:rPr>
              <a:t>：生成调查报告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调查的基本设置：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界面外观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调查流程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调查选项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工具</a:t>
            </a:r>
            <a:endParaRPr lang="en-US" altLang="zh-CN" b="1" dirty="0" smtClean="0">
              <a:solidFill>
                <a:schemeClr val="bg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6660" y="84082"/>
            <a:ext cx="6901939" cy="6390289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5135614" y="451943"/>
            <a:ext cx="2663061" cy="400378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847796" y="503043"/>
            <a:ext cx="1805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1. </a:t>
            </a:r>
            <a:r>
              <a:rPr lang="zh-CN" altLang="en-US" dirty="0" smtClean="0">
                <a:solidFill>
                  <a:srgbClr val="FF0000"/>
                </a:solidFill>
              </a:rPr>
              <a:t>项目的四部分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206660" y="898023"/>
            <a:ext cx="5356237" cy="4010301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961188" y="4944651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accent4">
                    <a:lumMod val="75000"/>
                  </a:schemeClr>
                </a:solidFill>
              </a:rPr>
              <a:t>2. </a:t>
            </a:r>
            <a:r>
              <a:rPr lang="zh-CN" altLang="en-US" dirty="0" smtClean="0">
                <a:solidFill>
                  <a:schemeClr val="accent4">
                    <a:lumMod val="75000"/>
                  </a:schemeClr>
                </a:solidFill>
              </a:rPr>
              <a:t>调查的内容编辑区</a:t>
            </a:r>
            <a:endParaRPr lang="zh-CN" alt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0642670" y="1218375"/>
            <a:ext cx="1465929" cy="5255996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99885" y="5762346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7030A0"/>
                </a:solidFill>
              </a:rPr>
              <a:t>3.</a:t>
            </a:r>
            <a:r>
              <a:rPr lang="zh-CN" altLang="en-US" dirty="0">
                <a:solidFill>
                  <a:srgbClr val="7030A0"/>
                </a:solidFill>
              </a:rPr>
              <a:t>题目</a:t>
            </a:r>
            <a:r>
              <a:rPr lang="zh-CN" altLang="en-US" dirty="0" smtClean="0">
                <a:solidFill>
                  <a:srgbClr val="7030A0"/>
                </a:solidFill>
              </a:rPr>
              <a:t>设置面板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079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9014" y="1075856"/>
            <a:ext cx="6096000" cy="549381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bg1"/>
                </a:solidFill>
              </a:rPr>
              <a:t>- 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调查的组成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版块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题目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添加问题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导</a:t>
            </a:r>
            <a:r>
              <a:rPr lang="zh-CN" altLang="en-US" b="1" dirty="0" smtClean="0">
                <a:solidFill>
                  <a:srgbClr val="FFC000"/>
                </a:solidFill>
              </a:rPr>
              <a:t>入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创建</a:t>
            </a:r>
            <a:r>
              <a:rPr lang="zh-CN" altLang="en-US" b="1" dirty="0" smtClean="0">
                <a:solidFill>
                  <a:schemeClr val="bg1"/>
                </a:solidFill>
              </a:rPr>
              <a:t>新问题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添加</a:t>
            </a:r>
            <a:r>
              <a:rPr lang="en-US" altLang="zh-CN" b="1" dirty="0" smtClean="0">
                <a:solidFill>
                  <a:srgbClr val="FFC000"/>
                </a:solidFill>
              </a:rPr>
              <a:t>/</a:t>
            </a:r>
            <a:r>
              <a:rPr lang="zh-CN" altLang="en-US" b="1" dirty="0" smtClean="0">
                <a:solidFill>
                  <a:srgbClr val="FFC000"/>
                </a:solidFill>
              </a:rPr>
              <a:t>删除</a:t>
            </a:r>
            <a:r>
              <a:rPr lang="zh-CN" altLang="en-US" b="1" dirty="0" smtClean="0">
                <a:solidFill>
                  <a:schemeClr val="bg1"/>
                </a:solidFill>
              </a:rPr>
              <a:t>问题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描述性文字：如指导语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图片</a:t>
            </a:r>
            <a:r>
              <a:rPr lang="zh-CN" altLang="en-US" b="1" dirty="0">
                <a:solidFill>
                  <a:schemeClr val="bg1"/>
                </a:solidFill>
              </a:rPr>
              <a:t>：纯图形、带文本的图形、来自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>
                <a:solidFill>
                  <a:schemeClr val="bg1"/>
                </a:solidFill>
              </a:rPr>
              <a:t>的图形和带文本的</a:t>
            </a:r>
            <a:r>
              <a:rPr lang="en-US" altLang="zh-CN" b="1" dirty="0">
                <a:solidFill>
                  <a:schemeClr val="bg1"/>
                </a:solidFill>
              </a:rPr>
              <a:t>URL</a:t>
            </a:r>
            <a:r>
              <a:rPr lang="zh-CN" altLang="en-US" b="1" dirty="0" smtClean="0">
                <a:solidFill>
                  <a:schemeClr val="bg1"/>
                </a:solidFill>
              </a:rPr>
              <a:t>图形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0325" y="3021530"/>
            <a:ext cx="4019550" cy="39909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95" y="80539"/>
            <a:ext cx="7048500" cy="2876550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9253940" y="2018002"/>
            <a:ext cx="2286000" cy="843638"/>
          </a:xfrm>
          <a:prstGeom prst="ellipse">
            <a:avLst/>
          </a:prstGeom>
          <a:solidFill>
            <a:srgbClr val="FFCCCC">
              <a:alpha val="35000"/>
            </a:srgbClr>
          </a:solidFill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7472855" y="2018002"/>
            <a:ext cx="1679973" cy="843638"/>
          </a:xfrm>
          <a:prstGeom prst="ellipse">
            <a:avLst/>
          </a:prstGeom>
          <a:solidFill>
            <a:schemeClr val="accent1">
              <a:lumMod val="20000"/>
              <a:lumOff val="80000"/>
              <a:alpha val="12000"/>
            </a:schemeClr>
          </a:solidFill>
          <a:ln w="317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下箭头 6"/>
          <p:cNvSpPr/>
          <p:nvPr/>
        </p:nvSpPr>
        <p:spPr>
          <a:xfrm>
            <a:off x="8150568" y="2857910"/>
            <a:ext cx="772092" cy="690857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rot="10800000">
            <a:off x="9979875" y="1287945"/>
            <a:ext cx="772092" cy="690857"/>
          </a:xfrm>
          <a:prstGeom prst="downArrow">
            <a:avLst/>
          </a:prstGeom>
          <a:solidFill>
            <a:srgbClr val="FFCCCC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19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7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70" y="71486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添加问题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3042" y="1213680"/>
            <a:ext cx="6425290" cy="43858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问题分类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rgbClr val="FFC000"/>
                </a:solidFill>
              </a:rPr>
              <a:t>静态内容</a:t>
            </a:r>
            <a:r>
              <a:rPr lang="zh-CN" altLang="en-US" b="1" dirty="0" smtClean="0">
                <a:solidFill>
                  <a:schemeClr val="bg1"/>
                </a:solidFill>
              </a:rPr>
              <a:t>：无需调查对象做任何操作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标准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多</a:t>
            </a:r>
            <a:r>
              <a:rPr lang="zh-CN" altLang="en-US" b="1" dirty="0" smtClean="0">
                <a:solidFill>
                  <a:schemeClr val="bg1"/>
                </a:solidFill>
              </a:rPr>
              <a:t>选题、矩阵表、文本输入、滑块、排序、并列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特殊</a:t>
            </a:r>
            <a:r>
              <a:rPr lang="zh-CN" altLang="en-US" b="1" dirty="0">
                <a:solidFill>
                  <a:srgbClr val="FFC000"/>
                </a:solidFill>
              </a:rPr>
              <a:t>问题</a:t>
            </a:r>
            <a:r>
              <a:rPr lang="zh-CN" altLang="en-US" b="1" dirty="0" smtClean="0">
                <a:solidFill>
                  <a:schemeClr val="bg1"/>
                </a:solidFill>
              </a:rPr>
              <a:t>：</a:t>
            </a:r>
            <a:endParaRPr lang="en-US" altLang="zh-CN" b="1" dirty="0" smtClean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chemeClr val="bg1"/>
                </a:solidFill>
              </a:rPr>
              <a:t>恒定总和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热点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热图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图形滑块、向下钻取等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zh-CN" altLang="en-US" b="1" dirty="0" smtClean="0">
                <a:solidFill>
                  <a:srgbClr val="FFC000"/>
                </a:solidFill>
              </a:rPr>
              <a:t>高级问题</a:t>
            </a:r>
            <a:endParaRPr lang="en-US" altLang="zh-CN" b="1" dirty="0" smtClean="0">
              <a:solidFill>
                <a:srgbClr val="FFC000"/>
              </a:solidFill>
            </a:endParaRPr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>
                <a:solidFill>
                  <a:schemeClr val="bg1"/>
                </a:solidFill>
              </a:rPr>
              <a:t>调查</a:t>
            </a:r>
            <a:r>
              <a:rPr lang="zh-CN" altLang="en-US" b="1" dirty="0" smtClean="0">
                <a:solidFill>
                  <a:schemeClr val="bg1"/>
                </a:solidFill>
              </a:rPr>
              <a:t>计时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元信息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文件</a:t>
            </a:r>
            <a:r>
              <a:rPr lang="zh-CN" altLang="en-US" b="1" dirty="0">
                <a:solidFill>
                  <a:schemeClr val="bg1"/>
                </a:solidFill>
              </a:rPr>
              <a:t>上</a:t>
            </a:r>
            <a:r>
              <a:rPr lang="zh-CN" altLang="en-US" b="1" dirty="0" smtClean="0">
                <a:solidFill>
                  <a:schemeClr val="bg1"/>
                </a:solidFill>
              </a:rPr>
              <a:t>传</a:t>
            </a:r>
            <a:r>
              <a:rPr lang="zh-CN" altLang="en-US" b="1" dirty="0">
                <a:solidFill>
                  <a:schemeClr val="bg1"/>
                </a:solidFill>
              </a:rPr>
              <a:t>、</a:t>
            </a:r>
            <a:r>
              <a:rPr lang="zh-CN" altLang="en-US" b="1" dirty="0" smtClean="0">
                <a:solidFill>
                  <a:schemeClr val="bg1"/>
                </a:solidFill>
              </a:rPr>
              <a:t>验证</a:t>
            </a:r>
            <a:r>
              <a:rPr lang="zh-CN" altLang="en-US" b="1" dirty="0">
                <a:solidFill>
                  <a:schemeClr val="bg1"/>
                </a:solidFill>
              </a:rPr>
              <a:t>码</a:t>
            </a:r>
            <a:endParaRPr lang="en-US" altLang="zh-CN" b="1" dirty="0">
              <a:solidFill>
                <a:schemeClr val="bg1"/>
              </a:solidFill>
            </a:endParaRPr>
          </a:p>
          <a:p>
            <a:pPr marL="1200150" lvl="2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b="62504"/>
          <a:stretch/>
        </p:blipFill>
        <p:spPr>
          <a:xfrm>
            <a:off x="6647688" y="71486"/>
            <a:ext cx="4152900" cy="3971544"/>
          </a:xfrm>
          <a:prstGeom prst="rect">
            <a:avLst/>
          </a:prstGeom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7392607" y="147143"/>
            <a:ext cx="3363049" cy="966954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392606" y="1213680"/>
            <a:ext cx="3363049" cy="2829350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/>
          <a:srcRect t="37025"/>
          <a:stretch/>
        </p:blipFill>
        <p:spPr>
          <a:xfrm>
            <a:off x="7743129" y="71486"/>
            <a:ext cx="4152900" cy="6670204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圆角矩形 11"/>
          <p:cNvSpPr/>
          <p:nvPr/>
        </p:nvSpPr>
        <p:spPr>
          <a:xfrm>
            <a:off x="8509071" y="89469"/>
            <a:ext cx="3302293" cy="4249011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8509071" y="4445856"/>
            <a:ext cx="3302293" cy="2225920"/>
          </a:xfrm>
          <a:prstGeom prst="roundRect">
            <a:avLst/>
          </a:prstGeom>
          <a:solidFill>
            <a:schemeClr val="accent6">
              <a:lumMod val="40000"/>
              <a:lumOff val="60000"/>
              <a:alpha val="4000"/>
            </a:schemeClr>
          </a:solidFill>
          <a:ln w="254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823350" y="5213878"/>
            <a:ext cx="56380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FFC000"/>
                </a:solidFill>
              </a:rPr>
              <a:t>默认添加的新题目是“选择题”</a:t>
            </a:r>
            <a:endParaRPr lang="zh-CN" altLang="en-US" sz="32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40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534" y="-94591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进阶功能一：编辑题目的多种方式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3411" y="1106289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FFC000"/>
                </a:solidFill>
              </a:rPr>
              <a:t>管道传送文本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内容根据具体情况自动更新</a:t>
            </a:r>
            <a:endParaRPr lang="en-US" altLang="zh-CN" sz="24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富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文本编辑器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400" b="1" dirty="0" smtClean="0"/>
              <a:t>- </a:t>
            </a:r>
            <a:r>
              <a:rPr lang="zh-CN" altLang="en-US" sz="2400" b="1" dirty="0" smtClean="0"/>
              <a:t>应用</a:t>
            </a:r>
            <a:r>
              <a:rPr lang="en-US" altLang="zh-CN" sz="2400" b="1" dirty="0" smtClean="0"/>
              <a:t>html</a:t>
            </a:r>
            <a:r>
              <a:rPr lang="zh-CN" altLang="en-US" sz="2400" b="1" dirty="0" smtClean="0"/>
              <a:t>语言进行更多设置</a:t>
            </a:r>
            <a:endParaRPr lang="en-US" altLang="zh-CN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80" y="1106289"/>
            <a:ext cx="6943725" cy="452437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6" name="椭圆 5"/>
          <p:cNvSpPr/>
          <p:nvPr/>
        </p:nvSpPr>
        <p:spPr>
          <a:xfrm>
            <a:off x="6699883" y="936681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/>
          <a:srcRect b="29345"/>
          <a:stretch/>
        </p:blipFill>
        <p:spPr>
          <a:xfrm>
            <a:off x="4941380" y="5734090"/>
            <a:ext cx="5010150" cy="780669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cxnSp>
        <p:nvCxnSpPr>
          <p:cNvPr id="8" name="直接连接符 7"/>
          <p:cNvCxnSpPr/>
          <p:nvPr/>
        </p:nvCxnSpPr>
        <p:spPr>
          <a:xfrm>
            <a:off x="6957848" y="3510455"/>
            <a:ext cx="4927257" cy="105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6536973" y="6032939"/>
            <a:ext cx="2197124" cy="543836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204" y="3385781"/>
            <a:ext cx="4676775" cy="1076325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54" y="4581374"/>
            <a:ext cx="4695825" cy="154305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12" name="椭圆 11"/>
          <p:cNvSpPr/>
          <p:nvPr/>
        </p:nvSpPr>
        <p:spPr>
          <a:xfrm>
            <a:off x="3805284" y="3368476"/>
            <a:ext cx="696796" cy="54504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5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46" y="1016189"/>
            <a:ext cx="3810000" cy="115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进阶功能二：题目特殊设置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064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C000"/>
                </a:solidFill>
              </a:rPr>
              <a:t>验证选项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是否强制回答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验证答案类型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文本最大</a:t>
            </a:r>
            <a:r>
              <a:rPr lang="en-US" altLang="zh-CN" b="1" dirty="0" smtClean="0"/>
              <a:t>/</a:t>
            </a:r>
            <a:r>
              <a:rPr lang="zh-CN" altLang="en-US" b="1" dirty="0" smtClean="0"/>
              <a:t>最小长度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en-US" altLang="zh-CN" b="1" dirty="0"/>
              <a:t>e</a:t>
            </a:r>
            <a:r>
              <a:rPr lang="en-US" altLang="zh-CN" b="1" dirty="0" smtClean="0"/>
              <a:t>.g. </a:t>
            </a:r>
            <a:r>
              <a:rPr lang="zh-CN" altLang="en-US" b="1" dirty="0" smtClean="0"/>
              <a:t>数字范围</a:t>
            </a:r>
            <a:endParaRPr lang="en-US" altLang="zh-CN" b="1" dirty="0" smtClean="0"/>
          </a:p>
          <a:p>
            <a:pPr marL="1257300" lvl="2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自定义验证</a:t>
            </a:r>
            <a:endParaRPr lang="en-US" altLang="zh-CN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显示逻辑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 smtClean="0"/>
              <a:t>设置</a:t>
            </a:r>
            <a:r>
              <a:rPr lang="zh-CN" altLang="en-US" b="1" dirty="0"/>
              <a:t>在何种情况下对答题者</a:t>
            </a:r>
            <a:r>
              <a:rPr lang="zh-CN" altLang="en-US" b="1" dirty="0" smtClean="0"/>
              <a:t>显示此问题</a:t>
            </a:r>
            <a:endParaRPr lang="en-US" altLang="zh-CN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b="1" dirty="0"/>
              <a:t>不能出现在显示逻辑</a:t>
            </a:r>
            <a:r>
              <a:rPr lang="zh-CN" altLang="en-US" b="1" dirty="0" smtClean="0"/>
              <a:t>之前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跳过逻辑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 smtClean="0"/>
              <a:t>- </a:t>
            </a:r>
            <a:r>
              <a:rPr lang="zh-CN" altLang="en-US" b="1" dirty="0" smtClean="0"/>
              <a:t>设置在</a:t>
            </a:r>
            <a:r>
              <a:rPr lang="zh-CN" altLang="en-US" b="1" dirty="0"/>
              <a:t>何种条件下跳过此题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添加</a:t>
            </a:r>
            <a:r>
              <a:rPr lang="zh-CN" altLang="en-US" sz="2000" b="1" dirty="0" smtClean="0">
                <a:solidFill>
                  <a:srgbClr val="FFC000"/>
                </a:solidFill>
              </a:rPr>
              <a:t>分页</a:t>
            </a:r>
            <a:endParaRPr lang="en-US" altLang="zh-CN" sz="2000" b="1" dirty="0" smtClean="0">
              <a:solidFill>
                <a:srgbClr val="FFC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b="1" dirty="0"/>
              <a:t>- </a:t>
            </a:r>
            <a:r>
              <a:rPr lang="zh-CN" altLang="en-US" b="1" dirty="0"/>
              <a:t>当前</a:t>
            </a:r>
            <a:r>
              <a:rPr lang="zh-CN" altLang="en-US" b="1" dirty="0" smtClean="0"/>
              <a:t>题目将在</a:t>
            </a:r>
            <a:r>
              <a:rPr lang="zh-CN" altLang="en-US" b="1" dirty="0"/>
              <a:t>下一页显示</a:t>
            </a:r>
            <a:endParaRPr lang="en-US" altLang="zh-CN" b="1" dirty="0"/>
          </a:p>
          <a:p>
            <a:pPr>
              <a:lnSpc>
                <a:spcPct val="150000"/>
              </a:lnSpc>
            </a:pPr>
            <a:endParaRPr lang="en-US" altLang="zh-CN" sz="24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400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4"/>
          <a:srcRect t="1890" r="20479"/>
          <a:stretch/>
        </p:blipFill>
        <p:spPr>
          <a:xfrm>
            <a:off x="8461346" y="1006593"/>
            <a:ext cx="2090534" cy="563506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圆角矩形 9"/>
          <p:cNvSpPr/>
          <p:nvPr/>
        </p:nvSpPr>
        <p:spPr>
          <a:xfrm>
            <a:off x="8534891" y="51362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534891" y="4010423"/>
            <a:ext cx="1304760" cy="400378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577364" y="980163"/>
            <a:ext cx="6726620" cy="583324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60" y="975614"/>
            <a:ext cx="3810000" cy="15430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824" y="129930"/>
            <a:ext cx="4610100" cy="389572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cxnSp>
        <p:nvCxnSpPr>
          <p:cNvPr id="12" name="直接连接符 11"/>
          <p:cNvCxnSpPr/>
          <p:nvPr/>
        </p:nvCxnSpPr>
        <p:spPr>
          <a:xfrm>
            <a:off x="8116781" y="2250591"/>
            <a:ext cx="169553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9940326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10739595" y="2250591"/>
            <a:ext cx="718297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0405408" y="2960797"/>
            <a:ext cx="957408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33863" y="2444984"/>
            <a:ext cx="1570146" cy="4583253"/>
          </a:xfrm>
          <a:prstGeom prst="rect">
            <a:avLst/>
          </a:prstGeom>
        </p:spPr>
      </p:pic>
      <p:sp>
        <p:nvSpPr>
          <p:cNvPr id="22" name="圆角矩形 21"/>
          <p:cNvSpPr/>
          <p:nvPr/>
        </p:nvSpPr>
        <p:spPr>
          <a:xfrm>
            <a:off x="6228122" y="4865580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6228122" y="5211133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28122" y="5544487"/>
            <a:ext cx="1304760" cy="300144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219580" y="3985220"/>
            <a:ext cx="1304760" cy="352250"/>
          </a:xfrm>
          <a:prstGeom prst="round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2181" y="4065575"/>
            <a:ext cx="5372100" cy="2724150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>
          <a:xfrm>
            <a:off x="7852997" y="409216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830129" y="104378"/>
            <a:ext cx="1323105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7704009" y="-265562"/>
            <a:ext cx="4971501" cy="4311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9"/>
          <a:srcRect r="43576"/>
          <a:stretch/>
        </p:blipFill>
        <p:spPr>
          <a:xfrm>
            <a:off x="7779216" y="1778304"/>
            <a:ext cx="4707978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0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27" grpId="0" animBg="1"/>
      <p:bldP spid="22" grpId="0" animBg="1"/>
      <p:bldP spid="23" grpId="0" animBg="1"/>
      <p:bldP spid="24" grpId="0" animBg="1"/>
      <p:bldP spid="9" grpId="0" animBg="1"/>
      <p:bldP spid="30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调查设置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sp>
        <p:nvSpPr>
          <p:cNvPr id="4" name="矩形 3"/>
          <p:cNvSpPr/>
          <p:nvPr/>
        </p:nvSpPr>
        <p:spPr>
          <a:xfrm>
            <a:off x="342899" y="1086033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界面外观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主题、布局、进度条等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调查</a:t>
            </a:r>
            <a:r>
              <a:rPr lang="zh-CN" altLang="en-US" sz="2400" b="1" dirty="0"/>
              <a:t>选项</a:t>
            </a:r>
            <a:endParaRPr lang="en-US" altLang="zh-CN" sz="24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调查体验</a:t>
            </a:r>
            <a:endParaRPr lang="en-US" altLang="zh-CN" sz="2000" b="1" dirty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后退、保存、问题数量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/>
              <a:t>- </a:t>
            </a:r>
            <a:r>
              <a:rPr lang="zh-CN" altLang="en-US" sz="2000" b="1" dirty="0" smtClean="0"/>
              <a:t>调查保护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邀请访问、禁止多次参与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调查终止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设置结束语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重定向</a:t>
            </a:r>
            <a:r>
              <a:rPr lang="en-US" altLang="zh-CN" sz="2000" b="1" dirty="0" smtClean="0"/>
              <a:t>URL</a:t>
            </a:r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发送电子邮件</a:t>
            </a:r>
            <a:endParaRPr lang="en-US" altLang="zh-CN" sz="2000" b="1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775" y="109721"/>
            <a:ext cx="6257925" cy="1952625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4937171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7580498" y="764702"/>
            <a:ext cx="117465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1926" y="109721"/>
            <a:ext cx="332553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 rot="5400000">
            <a:off x="3503126" y="2799289"/>
            <a:ext cx="2517884" cy="605085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040" y="109721"/>
            <a:ext cx="5461649" cy="62716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3" name="圆角矩形 12"/>
          <p:cNvSpPr/>
          <p:nvPr/>
        </p:nvSpPr>
        <p:spPr>
          <a:xfrm>
            <a:off x="6474207" y="83551"/>
            <a:ext cx="5318400" cy="2092090"/>
          </a:xfrm>
          <a:prstGeom prst="roundRect">
            <a:avLst/>
          </a:prstGeom>
          <a:solidFill>
            <a:srgbClr val="FFCCCC">
              <a:alpha val="12941"/>
            </a:srgbClr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396678" y="2210627"/>
            <a:ext cx="5395929" cy="2150147"/>
          </a:xfrm>
          <a:prstGeom prst="roundRect">
            <a:avLst/>
          </a:prstGeom>
          <a:solidFill>
            <a:srgbClr val="CC66FF">
              <a:alpha val="4000"/>
            </a:srgbClr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6447609" y="4416028"/>
            <a:ext cx="5344998" cy="1869158"/>
          </a:xfrm>
          <a:prstGeom prst="roundRect">
            <a:avLst/>
          </a:prstGeom>
          <a:solidFill>
            <a:srgbClr val="FFFFCC">
              <a:alpha val="12549"/>
            </a:srgbClr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524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4592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800" b="1" dirty="0" smtClean="0">
                <a:solidFill>
                  <a:srgbClr val="FF9900"/>
                </a:solidFill>
                <a:latin typeface="+mn-ea"/>
                <a:ea typeface="+mn-ea"/>
              </a:rPr>
              <a:t>进阶功能三：调查流程</a:t>
            </a:r>
            <a:endParaRPr lang="zh-CN" altLang="en-US" sz="4800" b="1" dirty="0">
              <a:solidFill>
                <a:srgbClr val="FF9900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022208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版块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作用：条理清晰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答题者看不到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添加问题</a:t>
            </a:r>
            <a:r>
              <a:rPr lang="en-US" altLang="zh-CN" sz="2000" b="1" dirty="0" smtClean="0"/>
              <a:t>/</a:t>
            </a:r>
            <a:r>
              <a:rPr lang="zh-CN" altLang="en-US" sz="2000" b="1" dirty="0" smtClean="0"/>
              <a:t>移动已有问题</a:t>
            </a:r>
            <a:endParaRPr lang="en-US" altLang="zh-CN" sz="2000" b="1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chemeClr val="bg1"/>
                </a:solidFill>
              </a:rPr>
              <a:t>随机生成器</a:t>
            </a:r>
            <a:endParaRPr lang="en-US" altLang="zh-CN" sz="2400" b="1" dirty="0" smtClean="0">
              <a:solidFill>
                <a:schemeClr val="bg1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bg1"/>
                </a:solidFill>
              </a:rPr>
              <a:t>-   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随机呈现问题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基于版块进行操作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分支</a:t>
            </a:r>
            <a:endParaRPr lang="en-US" altLang="zh-CN" sz="24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引导至不同答题路径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对版块进行操作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r>
              <a:rPr lang="zh-CN" altLang="en-US" sz="2000" b="1" dirty="0" smtClean="0"/>
              <a:t>在分支中添加“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调查结束</a:t>
            </a:r>
            <a:r>
              <a:rPr lang="zh-CN" altLang="en-US" sz="2000" b="1" dirty="0" smtClean="0"/>
              <a:t>”</a:t>
            </a:r>
            <a:endParaRPr lang="en-US" altLang="zh-CN" sz="2000" b="1" dirty="0"/>
          </a:p>
          <a:p>
            <a:pPr marL="800100" lvl="1" indent="-342900">
              <a:lnSpc>
                <a:spcPct val="150000"/>
              </a:lnSpc>
              <a:buFontTx/>
              <a:buChar char="-"/>
            </a:pP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800" b="1" dirty="0" smtClean="0"/>
          </a:p>
          <a:p>
            <a:pPr marL="457200" indent="-457200">
              <a:lnSpc>
                <a:spcPct val="150000"/>
              </a:lnSpc>
              <a:buAutoNum type="arabicPeriod"/>
            </a:pPr>
            <a:endParaRPr lang="zh-CN" altLang="en-US" sz="28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580" y="1022208"/>
            <a:ext cx="8048959" cy="2887640"/>
          </a:xfrm>
          <a:prstGeom prst="rect">
            <a:avLst/>
          </a:prstGeom>
        </p:spPr>
      </p:pic>
      <p:sp>
        <p:nvSpPr>
          <p:cNvPr id="29" name="椭圆 28"/>
          <p:cNvSpPr/>
          <p:nvPr/>
        </p:nvSpPr>
        <p:spPr>
          <a:xfrm>
            <a:off x="3867807" y="928428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6794938" y="2720442"/>
            <a:ext cx="1154720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4580" y="4075041"/>
            <a:ext cx="5770975" cy="2648556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5565430" y="5654566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5565430" y="6387695"/>
            <a:ext cx="3988473" cy="850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081350" y="2720442"/>
            <a:ext cx="799012" cy="437917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4580" y="3386055"/>
            <a:ext cx="6271720" cy="3544571"/>
          </a:xfrm>
          <a:prstGeom prst="rect">
            <a:avLst/>
          </a:prstGeom>
        </p:spPr>
      </p:pic>
      <p:cxnSp>
        <p:nvCxnSpPr>
          <p:cNvPr id="38" name="直接连接符 37"/>
          <p:cNvCxnSpPr/>
          <p:nvPr/>
        </p:nvCxnSpPr>
        <p:spPr>
          <a:xfrm>
            <a:off x="4761186" y="407504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5442194" y="4698823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5616440" y="5419496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727555" y="6015631"/>
            <a:ext cx="3048000" cy="650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376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3013184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3518095"/>
            <a:ext cx="2743200" cy="1379343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5041172"/>
            <a:ext cx="2743200" cy="1379343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356381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联系方式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5068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答疑相关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3013184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>
              <a:lnSpc>
                <a:spcPct val="150000"/>
              </a:lnSpc>
            </a:pPr>
            <a:r>
              <a:rPr lang="zh-CN" altLang="en-US" sz="2000" b="1" dirty="0"/>
              <a:t>李</a:t>
            </a:r>
            <a:r>
              <a:rPr lang="zh-CN" altLang="en-US" sz="2000" b="1" dirty="0" smtClean="0"/>
              <a:t>琦</a:t>
            </a:r>
            <a:endParaRPr lang="en-US" altLang="zh-CN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2018.09 - </a:t>
            </a:r>
            <a:r>
              <a:rPr lang="zh-CN" altLang="en-US" b="1" dirty="0"/>
              <a:t>今   </a:t>
            </a:r>
            <a:r>
              <a:rPr lang="zh-CN" altLang="en-US" b="1" dirty="0" smtClean="0"/>
              <a:t>北京师范大学</a:t>
            </a:r>
            <a:r>
              <a:rPr lang="en-US" altLang="zh-CN" b="1" dirty="0"/>
              <a:t> </a:t>
            </a:r>
            <a:r>
              <a:rPr lang="en-US" altLang="zh-CN" b="1" dirty="0" smtClean="0"/>
              <a:t>  </a:t>
            </a:r>
            <a:r>
              <a:rPr lang="zh-CN" altLang="en-US" b="1" dirty="0" smtClean="0"/>
              <a:t>心理学部实验中心             工程师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b="1" dirty="0"/>
              <a:t>2013-2018    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清华大学</a:t>
            </a:r>
            <a:r>
              <a:rPr lang="en-US" altLang="zh-CN" b="1" dirty="0" smtClean="0"/>
              <a:t>          </a:t>
            </a:r>
            <a:r>
              <a:rPr lang="zh-CN" altLang="en-US" b="1" dirty="0" smtClean="0"/>
              <a:t>计算机科学</a:t>
            </a:r>
            <a:r>
              <a:rPr lang="zh-CN" altLang="en-US" b="1" dirty="0"/>
              <a:t>与技术系      </a:t>
            </a:r>
            <a:r>
              <a:rPr lang="zh-CN" altLang="en-US" b="1" dirty="0" smtClean="0"/>
              <a:t>  </a:t>
            </a:r>
            <a:r>
              <a:rPr lang="en-US" altLang="zh-CN" b="1" dirty="0"/>
              <a:t> 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博士</a:t>
            </a:r>
            <a:endParaRPr lang="en-US" altLang="zh-CN" b="1" dirty="0"/>
          </a:p>
          <a:p>
            <a:pPr lvl="1"/>
            <a:endParaRPr lang="en-US" altLang="zh-CN" sz="2000" b="1" dirty="0" smtClean="0"/>
          </a:p>
          <a:p>
            <a:pPr lvl="1"/>
            <a:r>
              <a:rPr lang="zh-CN" altLang="en-US" sz="2000" b="1" dirty="0" smtClean="0"/>
              <a:t>研究方向：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/>
              <a:t>社交</a:t>
            </a:r>
            <a:r>
              <a:rPr lang="zh-CN" altLang="en-US" b="1" dirty="0" smtClean="0"/>
              <a:t>网络大数据情感分析</a:t>
            </a:r>
            <a:endParaRPr lang="en-US" altLang="zh-CN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b="1" dirty="0" smtClean="0"/>
              <a:t>青少年微博心理压力感知</a:t>
            </a:r>
            <a:endParaRPr lang="en-US" altLang="zh-CN" b="1" dirty="0" smtClean="0"/>
          </a:p>
        </p:txBody>
      </p:sp>
      <p:sp>
        <p:nvSpPr>
          <p:cNvPr id="15" name="矩形 14"/>
          <p:cNvSpPr/>
          <p:nvPr/>
        </p:nvSpPr>
        <p:spPr>
          <a:xfrm>
            <a:off x="3207835" y="3518094"/>
            <a:ext cx="7973121" cy="1379343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手机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微信：</a:t>
            </a:r>
            <a:r>
              <a:rPr lang="en-US" altLang="zh-CN" sz="2400" b="1" dirty="0"/>
              <a:t>18511835756 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 smtClean="0"/>
              <a:t>     邮箱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qili0308@163.com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5041171"/>
            <a:ext cx="7973121" cy="1379343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zh-CN" altLang="en-US" sz="2400" b="1" dirty="0" smtClean="0"/>
              <a:t>      后</a:t>
            </a:r>
            <a:r>
              <a:rPr lang="zh-CN" altLang="en-US" sz="2400" b="1" dirty="0"/>
              <a:t>主楼</a:t>
            </a:r>
            <a:r>
              <a:rPr lang="en-US" altLang="zh-CN" sz="2400" b="1" dirty="0"/>
              <a:t>1424A</a:t>
            </a:r>
            <a:r>
              <a:rPr lang="zh-CN" altLang="en-US" sz="2400" b="1" dirty="0"/>
              <a:t>，周一下午</a:t>
            </a:r>
            <a:r>
              <a:rPr lang="en-US" altLang="zh-CN" sz="2400" b="1" dirty="0"/>
              <a:t>14:00 - </a:t>
            </a:r>
            <a:r>
              <a:rPr lang="en-US" altLang="zh-CN" sz="2400" b="1" dirty="0" smtClean="0"/>
              <a:t>17:30</a:t>
            </a:r>
            <a:endParaRPr lang="en-US" altLang="zh-CN" sz="2400" b="1" dirty="0"/>
          </a:p>
        </p:txBody>
      </p:sp>
      <p:sp>
        <p:nvSpPr>
          <p:cNvPr id="12" name="标题 1"/>
          <p:cNvSpPr txBox="1">
            <a:spLocks/>
          </p:cNvSpPr>
          <p:nvPr/>
        </p:nvSpPr>
        <p:spPr>
          <a:xfrm>
            <a:off x="838200" y="12305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研究方向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6194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95250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1449388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版本记录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恢复历史版本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正式发放前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自动模拟测试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审查</a:t>
            </a:r>
            <a:r>
              <a:rPr lang="en-US" altLang="zh-CN" sz="2000" b="1" dirty="0" smtClean="0"/>
              <a:t>-&gt;</a:t>
            </a:r>
            <a:r>
              <a:rPr lang="zh-CN" altLang="en-US" sz="2000" b="1" dirty="0" smtClean="0"/>
              <a:t>生成测试回复</a:t>
            </a:r>
            <a:endParaRPr lang="en-US" altLang="zh-CN" sz="2000" b="1" dirty="0" smtClean="0"/>
          </a:p>
          <a:p>
            <a:pPr marL="457200" indent="-457200">
              <a:lnSpc>
                <a:spcPct val="150000"/>
              </a:lnSpc>
              <a:buAutoNum type="circleNumDbPlain"/>
            </a:pPr>
            <a:endParaRPr lang="en-US" altLang="zh-CN" sz="2000" b="1" dirty="0" smtClean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251" y="487417"/>
            <a:ext cx="4371975" cy="57150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3912158" y="1897062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912158" y="5223586"/>
            <a:ext cx="1453672" cy="404703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5385" y="394466"/>
            <a:ext cx="7972425" cy="61531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" name="椭圆 9"/>
          <p:cNvSpPr/>
          <p:nvPr/>
        </p:nvSpPr>
        <p:spPr>
          <a:xfrm>
            <a:off x="9816383" y="1103727"/>
            <a:ext cx="1453672" cy="691322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737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178" y="605502"/>
            <a:ext cx="4166892" cy="587063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158766"/>
            <a:ext cx="10515600" cy="1325563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工具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5585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编辑器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定义事件（如调查回复）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/>
              <a:t>设置条件（如根据特定问题答案）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添加</a:t>
            </a:r>
            <a:r>
              <a:rPr lang="zh-CN" altLang="en-US" sz="2000" b="1" dirty="0" smtClean="0"/>
              <a:t>任务（如发送电子邮件）</a:t>
            </a:r>
            <a:endParaRPr lang="en-US" altLang="zh-CN" sz="20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正在报告</a:t>
            </a:r>
            <a:endParaRPr lang="en-US" altLang="zh-CN" sz="20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事件</a:t>
            </a:r>
            <a:r>
              <a:rPr lang="zh-CN" altLang="en-US" sz="2000" b="1" dirty="0" smtClean="0"/>
              <a:t>报告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66" y="3773172"/>
            <a:ext cx="5044046" cy="26965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379" y="5121423"/>
            <a:ext cx="3725941" cy="15143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1" name="椭圆 10"/>
          <p:cNvSpPr/>
          <p:nvPr/>
        </p:nvSpPr>
        <p:spPr>
          <a:xfrm>
            <a:off x="5696606" y="1097316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696605" y="256796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764106" y="5184288"/>
            <a:ext cx="1366345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214" y="2638437"/>
            <a:ext cx="6647714" cy="4079155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85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分发</a:t>
            </a:r>
            <a:r>
              <a:rPr lang="zh-CN" altLang="en-US" sz="4800" b="1" dirty="0">
                <a:solidFill>
                  <a:schemeClr val="bg1"/>
                </a:solidFill>
                <a:latin typeface="+mn-ea"/>
                <a:ea typeface="+mn-ea"/>
              </a:rPr>
              <a:t>项目</a:t>
            </a: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电子邮件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</a:t>
            </a:r>
            <a:r>
              <a:rPr lang="zh-CN" altLang="en-US" sz="2400" b="1" dirty="0" smtClean="0"/>
              <a:t>重复使用匿名链接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为每个人生成追踪链接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网络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网站</a:t>
            </a:r>
            <a:r>
              <a:rPr lang="zh-CN" altLang="en-US" sz="2400" b="1" dirty="0"/>
              <a:t>上</a:t>
            </a:r>
            <a:r>
              <a:rPr lang="zh-CN" altLang="en-US" sz="2400" b="1" dirty="0" smtClean="0"/>
              <a:t>嵌入调查</a:t>
            </a:r>
            <a:r>
              <a:rPr lang="zh-CN" altLang="en-US" sz="2400" b="1" dirty="0"/>
              <a:t>链接手机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手机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二</a:t>
            </a:r>
            <a:r>
              <a:rPr lang="zh-CN" altLang="en-US" sz="2400" b="1" dirty="0"/>
              <a:t>维码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03" y="488714"/>
            <a:ext cx="7288236" cy="3704913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136" y="1274454"/>
            <a:ext cx="7204271" cy="4346847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8" name="椭圆 7"/>
          <p:cNvSpPr/>
          <p:nvPr/>
        </p:nvSpPr>
        <p:spPr>
          <a:xfrm>
            <a:off x="4893136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222139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6368521" y="2600017"/>
            <a:ext cx="1366345" cy="962990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75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数据和分析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4"/>
            <a:ext cx="7973121" cy="5373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数据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筛选器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文本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交叉表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0065" y="988081"/>
            <a:ext cx="6934200" cy="220980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9" name="椭圆 8"/>
          <p:cNvSpPr/>
          <p:nvPr/>
        </p:nvSpPr>
        <p:spPr>
          <a:xfrm>
            <a:off x="4035973" y="1848331"/>
            <a:ext cx="853330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452" y="872988"/>
            <a:ext cx="6499170" cy="5403331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616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调查报告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结果</a:t>
            </a:r>
            <a:endParaRPr lang="en-US" altLang="zh-CN" sz="2400" b="1" dirty="0" smtClean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默认报告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/>
              <a:t>筛选</a:t>
            </a:r>
            <a:r>
              <a:rPr lang="zh-CN" altLang="en-US" sz="2400" b="1" dirty="0" smtClean="0"/>
              <a:t>器</a:t>
            </a:r>
            <a:endParaRPr lang="en-US" altLang="zh-CN" sz="2400" b="1" dirty="0" smtClean="0"/>
          </a:p>
          <a:p>
            <a:pPr marL="1257300" lvl="2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根据问题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添加可视化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1171" y="1274453"/>
            <a:ext cx="7536687" cy="412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76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0"/>
            <a:ext cx="10515600" cy="1325563"/>
          </a:xfrm>
        </p:spPr>
        <p:txBody>
          <a:bodyPr>
            <a:normAutofit/>
          </a:bodyPr>
          <a:lstStyle/>
          <a:p>
            <a:pPr marL="685800" indent="-685800">
              <a:buFont typeface="Wingdings" panose="05000000000000000000" pitchFamily="2" charset="2"/>
              <a:buChar char="Ø"/>
            </a:pPr>
            <a:r>
              <a:rPr lang="zh-CN" altLang="en-US" sz="4800" b="1" dirty="0" smtClean="0">
                <a:solidFill>
                  <a:schemeClr val="bg1"/>
                </a:solidFill>
                <a:latin typeface="+mn-ea"/>
                <a:ea typeface="+mn-ea"/>
              </a:rPr>
              <a:t>其它</a:t>
            </a:r>
            <a:endParaRPr lang="zh-CN" altLang="en-US" sz="48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1274453"/>
            <a:ext cx="7973121" cy="540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库的使用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调查</a:t>
            </a:r>
            <a:r>
              <a:rPr lang="zh-CN" altLang="en-US" sz="2400" b="1" dirty="0" smtClean="0"/>
              <a:t>库、图形库、文件库、消息库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添加到库</a:t>
            </a:r>
            <a:endParaRPr lang="en-US" altLang="zh-CN" sz="2400" b="1" dirty="0" smtClean="0"/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方便以后调查重复使用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endParaRPr lang="zh-CN" altLang="en-US" sz="24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8468" y="511158"/>
            <a:ext cx="3768123" cy="76246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9480332" y="511880"/>
            <a:ext cx="816972" cy="6776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975" y="2329867"/>
            <a:ext cx="4505325" cy="4514850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8468" y="1443886"/>
            <a:ext cx="3799911" cy="62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68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-57333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总结：如何完成一个</a:t>
            </a:r>
            <a:r>
              <a:rPr lang="en-US" altLang="zh-CN" sz="40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调查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42900" y="9916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cxnSp>
        <p:nvCxnSpPr>
          <p:cNvPr id="15" name="直接箭头连接符 14"/>
          <p:cNvCxnSpPr>
            <a:stCxn id="20" idx="3"/>
            <a:endCxn id="24" idx="1"/>
          </p:cNvCxnSpPr>
          <p:nvPr/>
        </p:nvCxnSpPr>
        <p:spPr>
          <a:xfrm flipV="1">
            <a:off x="6947534" y="2543395"/>
            <a:ext cx="389040" cy="34821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5338453" y="1847482"/>
            <a:ext cx="1609081" cy="51800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确定调查主题</a:t>
            </a:r>
            <a:endParaRPr lang="en-US" altLang="zh-CN" b="1" dirty="0"/>
          </a:p>
        </p:txBody>
      </p:sp>
      <p:sp>
        <p:nvSpPr>
          <p:cNvPr id="20" name="圆角矩形 19"/>
          <p:cNvSpPr/>
          <p:nvPr/>
        </p:nvSpPr>
        <p:spPr>
          <a:xfrm>
            <a:off x="5338453" y="265113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调查流程</a:t>
            </a:r>
            <a:endParaRPr lang="en-US" altLang="zh-CN" b="1" dirty="0"/>
          </a:p>
        </p:txBody>
      </p:sp>
      <p:sp>
        <p:nvSpPr>
          <p:cNvPr id="24" name="圆角矩形 23"/>
          <p:cNvSpPr/>
          <p:nvPr/>
        </p:nvSpPr>
        <p:spPr>
          <a:xfrm>
            <a:off x="7336574" y="2270897"/>
            <a:ext cx="1609081" cy="544996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分支设计</a:t>
            </a:r>
            <a:endParaRPr lang="en-US" altLang="zh-CN" b="1" dirty="0"/>
          </a:p>
        </p:txBody>
      </p:sp>
      <p:sp>
        <p:nvSpPr>
          <p:cNvPr id="27" name="圆角矩形 26"/>
          <p:cNvSpPr/>
          <p:nvPr/>
        </p:nvSpPr>
        <p:spPr>
          <a:xfrm>
            <a:off x="7335141" y="2895609"/>
            <a:ext cx="1609081" cy="554795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版块设计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9102613" y="226109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显示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9102612" y="294230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跳过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逻辑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102612" y="3604979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终止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102611" y="42955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随机呈现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2" name="直接箭头连接符 31"/>
          <p:cNvCxnSpPr>
            <a:stCxn id="20" idx="3"/>
            <a:endCxn id="27" idx="1"/>
          </p:cNvCxnSpPr>
          <p:nvPr/>
        </p:nvCxnSpPr>
        <p:spPr>
          <a:xfrm>
            <a:off x="6947534" y="2891614"/>
            <a:ext cx="387607" cy="28139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24" idx="0"/>
          </p:cNvCxnSpPr>
          <p:nvPr/>
        </p:nvCxnSpPr>
        <p:spPr>
          <a:xfrm flipV="1">
            <a:off x="8141115" y="2081068"/>
            <a:ext cx="0" cy="1898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8130521" y="3444551"/>
            <a:ext cx="0" cy="22860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8112347" y="5730572"/>
            <a:ext cx="17820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8141030" y="2071851"/>
            <a:ext cx="17744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 flipV="1">
            <a:off x="9903376" y="207185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18" idx="2"/>
            <a:endCxn id="20" idx="0"/>
          </p:cNvCxnSpPr>
          <p:nvPr/>
        </p:nvCxnSpPr>
        <p:spPr>
          <a:xfrm>
            <a:off x="6142994" y="2365487"/>
            <a:ext cx="0" cy="2856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圆角矩形 70"/>
          <p:cNvSpPr/>
          <p:nvPr/>
        </p:nvSpPr>
        <p:spPr>
          <a:xfrm>
            <a:off x="5343709" y="3402626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编写调查内容</a:t>
            </a:r>
            <a:endParaRPr lang="en-US" altLang="zh-CN" b="1" dirty="0"/>
          </a:p>
        </p:txBody>
      </p:sp>
      <p:cxnSp>
        <p:nvCxnSpPr>
          <p:cNvPr id="72" name="直接箭头连接符 71"/>
          <p:cNvCxnSpPr>
            <a:endCxn id="71" idx="0"/>
          </p:cNvCxnSpPr>
          <p:nvPr/>
        </p:nvCxnSpPr>
        <p:spPr>
          <a:xfrm>
            <a:off x="6148250" y="313799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1285436" y="160396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题目形式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285435" y="2252453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验证选项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1270952" y="290172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设置限制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1285435" y="355432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库的使用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3359081" y="418000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版本记录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359080" y="4820001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测试回复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3359080" y="5459996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编辑任务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87" name="直接连接符 86"/>
          <p:cNvCxnSpPr/>
          <p:nvPr/>
        </p:nvCxnSpPr>
        <p:spPr>
          <a:xfrm flipV="1">
            <a:off x="9896641" y="5543120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圆角矩形 89"/>
          <p:cNvSpPr/>
          <p:nvPr/>
        </p:nvSpPr>
        <p:spPr>
          <a:xfrm>
            <a:off x="9123516" y="4977815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分页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1274925" y="4841574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富文本编辑器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2" name="圆角矩形 91"/>
          <p:cNvSpPr/>
          <p:nvPr/>
        </p:nvSpPr>
        <p:spPr>
          <a:xfrm>
            <a:off x="1270951" y="4189040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管道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5351608" y="4143554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</a:rPr>
              <a:t>分发项目</a:t>
            </a:r>
            <a:endParaRPr lang="en-US" altLang="zh-CN" b="1" dirty="0"/>
          </a:p>
        </p:txBody>
      </p:sp>
      <p:cxnSp>
        <p:nvCxnSpPr>
          <p:cNvPr id="94" name="直接箭头连接符 93"/>
          <p:cNvCxnSpPr/>
          <p:nvPr/>
        </p:nvCxnSpPr>
        <p:spPr>
          <a:xfrm>
            <a:off x="6142993" y="389514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5356984" y="4841908"/>
            <a:ext cx="1609081" cy="480951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数据分析</a:t>
            </a:r>
            <a:endParaRPr lang="en-US" altLang="zh-CN" b="1" dirty="0"/>
          </a:p>
        </p:txBody>
      </p:sp>
      <p:sp>
        <p:nvSpPr>
          <p:cNvPr id="96" name="圆角矩形 95"/>
          <p:cNvSpPr/>
          <p:nvPr/>
        </p:nvSpPr>
        <p:spPr>
          <a:xfrm>
            <a:off x="5345092" y="5593613"/>
            <a:ext cx="1609081" cy="459465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调查报告</a:t>
            </a:r>
            <a:endParaRPr lang="en-US" altLang="zh-CN" b="1" dirty="0"/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139122" y="4633645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/>
          <p:nvPr/>
        </p:nvCxnSpPr>
        <p:spPr>
          <a:xfrm>
            <a:off x="6156148" y="5332183"/>
            <a:ext cx="0" cy="2646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111836" y="1431139"/>
            <a:ext cx="0" cy="4785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2075491" y="1428078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2064981" y="6217031"/>
            <a:ext cx="1046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84724" y="1426853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 flipV="1">
            <a:off x="2059494" y="6027636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71" idx="1"/>
          </p:cNvCxnSpPr>
          <p:nvPr/>
        </p:nvCxnSpPr>
        <p:spPr>
          <a:xfrm flipH="1">
            <a:off x="3122346" y="3643102"/>
            <a:ext cx="2221363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4163620" y="4048481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V="1">
            <a:off x="5114060" y="4048481"/>
            <a:ext cx="0" cy="21073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/>
          <p:cNvCxnSpPr/>
          <p:nvPr/>
        </p:nvCxnSpPr>
        <p:spPr>
          <a:xfrm>
            <a:off x="4174130" y="6166315"/>
            <a:ext cx="95044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连接符 121"/>
          <p:cNvCxnSpPr>
            <a:stCxn id="77" idx="0"/>
          </p:cNvCxnSpPr>
          <p:nvPr/>
        </p:nvCxnSpPr>
        <p:spPr>
          <a:xfrm flipV="1">
            <a:off x="4163622" y="4048482"/>
            <a:ext cx="6302" cy="1315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 flipV="1">
            <a:off x="4174072" y="5987641"/>
            <a:ext cx="0" cy="189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箭头连接符 124"/>
          <p:cNvCxnSpPr>
            <a:stCxn id="93" idx="1"/>
          </p:cNvCxnSpPr>
          <p:nvPr/>
        </p:nvCxnSpPr>
        <p:spPr>
          <a:xfrm flipH="1" flipV="1">
            <a:off x="5114061" y="4382048"/>
            <a:ext cx="237547" cy="1982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圆角矩形 130"/>
          <p:cNvSpPr/>
          <p:nvPr/>
        </p:nvSpPr>
        <p:spPr>
          <a:xfrm>
            <a:off x="1278629" y="5494108"/>
            <a:ext cx="1609081" cy="554795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界面外观</a:t>
            </a:r>
            <a:endParaRPr lang="en-US" altLang="zh-CN" b="1" dirty="0" smtClean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961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 animBg="1"/>
      <p:bldP spid="24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71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90" grpId="0" animBg="1"/>
      <p:bldP spid="91" grpId="0" animBg="1"/>
      <p:bldP spid="92" grpId="0" animBg="1"/>
      <p:bldP spid="93" grpId="0" animBg="1"/>
      <p:bldP spid="95" grpId="0" animBg="1"/>
      <p:bldP spid="96" grpId="0" animBg="1"/>
      <p:bldP spid="13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7470"/>
            <a:ext cx="10515600" cy="1325563"/>
          </a:xfrm>
        </p:spPr>
        <p:txBody>
          <a:bodyPr>
            <a:normAutofit fontScale="90000"/>
          </a:bodyPr>
          <a:lstStyle/>
          <a:p>
            <a:pPr lvl="1" algn="l" rtl="0">
              <a:lnSpc>
                <a:spcPct val="90000"/>
              </a:lnSpc>
              <a:spcBef>
                <a:spcPct val="0"/>
              </a:spcBef>
            </a:pP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作业</a:t>
            </a:r>
            <a:r>
              <a:rPr lang="en-US" altLang="zh-CN" sz="5400" b="1" dirty="0">
                <a:solidFill>
                  <a:schemeClr val="bg1"/>
                </a:solidFill>
                <a:latin typeface="+mn-ea"/>
                <a:ea typeface="+mn-ea"/>
              </a:rPr>
              <a:t> </a:t>
            </a:r>
            <a:r>
              <a:rPr lang="en-US" altLang="zh-CN" sz="5400" b="1" dirty="0" smtClean="0">
                <a:solidFill>
                  <a:schemeClr val="bg1"/>
                </a:solidFill>
                <a:latin typeface="+mn-ea"/>
                <a:ea typeface="+mn-ea"/>
              </a:rPr>
              <a:t>1 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编制</a:t>
            </a:r>
            <a:r>
              <a:rPr lang="en-US" altLang="zh-CN" sz="5400" b="1" dirty="0" err="1" smtClean="0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5400" b="1" dirty="0">
                <a:solidFill>
                  <a:schemeClr val="bg1"/>
                </a:solidFill>
                <a:latin typeface="+mn-ea"/>
                <a:ea typeface="+mn-ea"/>
              </a:rPr>
              <a:t>在线调查</a:t>
            </a:r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程序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017670" y="1608083"/>
            <a:ext cx="8644270" cy="4918841"/>
          </a:xfrm>
          <a:prstGeom prst="rect">
            <a:avLst/>
          </a:prstGeom>
          <a:solidFill>
            <a:schemeClr val="bg1">
              <a:alpha val="83137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调查主题自定，不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少于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</a:rPr>
              <a:t>40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道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题目，测量被试的某一心理变量</a:t>
            </a:r>
            <a:endParaRPr lang="en-US" altLang="zh-CN" sz="2000" b="1" dirty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包含</a:t>
            </a:r>
            <a:r>
              <a:rPr lang="zh-CN" altLang="en-US" sz="2000" b="1" dirty="0">
                <a:solidFill>
                  <a:schemeClr val="tx1"/>
                </a:solidFill>
              </a:rPr>
              <a:t>单选、多选、李克特量表等多种题目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类型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跳</a:t>
            </a:r>
            <a:r>
              <a:rPr lang="zh-CN" altLang="en-US" sz="2000" b="1" dirty="0">
                <a:solidFill>
                  <a:schemeClr val="tx1"/>
                </a:solidFill>
              </a:rPr>
              <a:t>过逻辑、显示逻辑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、问题验证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版块设计清晰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chemeClr val="tx1"/>
                </a:solidFill>
              </a:rPr>
              <a:t>实现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被</a:t>
            </a:r>
            <a:r>
              <a:rPr lang="zh-CN" altLang="en-US" sz="2000" b="1" dirty="0">
                <a:solidFill>
                  <a:schemeClr val="tx1"/>
                </a:solidFill>
              </a:rPr>
              <a:t>试间随机和被试内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随机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</a:rPr>
              <a:t>详细的数据分析结果</a:t>
            </a:r>
            <a:endParaRPr lang="en-US" altLang="zh-CN" sz="2000" b="1" dirty="0" smtClean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外观设计优美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利用多种分发和收集途径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鼓励特殊问题形式的运用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鼓励合理的分支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设计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44628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95" y="4434004"/>
            <a:ext cx="2463982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一颗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彩蛋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601" y="541276"/>
            <a:ext cx="3343971" cy="397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69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8352" y="386706"/>
            <a:ext cx="2743200" cy="1550019"/>
          </a:xfrm>
          <a:prstGeom prst="rect">
            <a:avLst/>
          </a:prstGeom>
          <a:solidFill>
            <a:srgbClr val="B7402A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68352" y="2524381"/>
            <a:ext cx="2743200" cy="1550019"/>
          </a:xfrm>
          <a:prstGeom prst="rect">
            <a:avLst/>
          </a:prstGeom>
          <a:solidFill>
            <a:srgbClr val="FFC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68352" y="4660184"/>
            <a:ext cx="2743200" cy="1550019"/>
          </a:xfrm>
          <a:prstGeom prst="rect">
            <a:avLst/>
          </a:prstGeom>
          <a:solidFill>
            <a:srgbClr val="2F8F8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510088"/>
            <a:ext cx="10515600" cy="1325563"/>
          </a:xfrm>
        </p:spPr>
        <p:txBody>
          <a:bodyPr>
            <a:noAutofit/>
          </a:bodyPr>
          <a:lstStyle/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是什么？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38200" y="265855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为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什么？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38200" y="478472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怎么学？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11552" y="386705"/>
            <a:ext cx="7973121" cy="1550019"/>
          </a:xfrm>
          <a:prstGeom prst="rect">
            <a:avLst/>
          </a:prstGeom>
          <a:solidFill>
            <a:srgbClr val="823A2D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 smtClean="0"/>
              <a:t>互联网技术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心理学实验</a:t>
            </a:r>
            <a:r>
              <a:rPr lang="zh-CN" altLang="en-US" sz="3200" b="1" dirty="0"/>
              <a:t>；</a:t>
            </a:r>
            <a:r>
              <a:rPr lang="zh-CN" altLang="en-US" sz="3200" b="1" dirty="0" smtClean="0"/>
              <a:t>编程</a:t>
            </a:r>
            <a:endParaRPr lang="zh-CN" altLang="en-US" sz="3200" b="1" dirty="0"/>
          </a:p>
        </p:txBody>
      </p:sp>
      <p:sp>
        <p:nvSpPr>
          <p:cNvPr id="15" name="矩形 14"/>
          <p:cNvSpPr/>
          <p:nvPr/>
        </p:nvSpPr>
        <p:spPr>
          <a:xfrm>
            <a:off x="3207835" y="2524380"/>
            <a:ext cx="7973121" cy="1550019"/>
          </a:xfrm>
          <a:prstGeom prst="rect">
            <a:avLst/>
          </a:prstGeom>
          <a:solidFill>
            <a:srgbClr val="AD8714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3200" b="1" dirty="0" smtClean="0"/>
              <a:t>对比传统方法：</a:t>
            </a:r>
            <a:endParaRPr lang="en-US" altLang="zh-CN" sz="32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、速度快；</a:t>
            </a: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、范围大；</a:t>
            </a: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、成本低；</a:t>
            </a: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、可整合性高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3207834" y="4660183"/>
            <a:ext cx="7973121" cy="1550019"/>
          </a:xfrm>
          <a:prstGeom prst="rect">
            <a:avLst/>
          </a:prstGeom>
          <a:solidFill>
            <a:srgbClr val="306A67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30000"/>
              </a:lnSpc>
            </a:pPr>
            <a:r>
              <a:rPr lang="en-US" altLang="zh-CN" sz="2400" b="1" dirty="0" err="1"/>
              <a:t>Qualtrics</a:t>
            </a:r>
            <a:r>
              <a:rPr lang="zh-CN" altLang="en-US" sz="2400" b="1" dirty="0"/>
              <a:t>在线调查系统；</a:t>
            </a:r>
            <a:endParaRPr lang="en-US" altLang="zh-CN" sz="2400" b="1" dirty="0"/>
          </a:p>
          <a:p>
            <a:pPr>
              <a:lnSpc>
                <a:spcPct val="130000"/>
              </a:lnSpc>
            </a:pPr>
            <a:r>
              <a:rPr lang="en-US" altLang="zh-CN" sz="2400" b="1" dirty="0" smtClean="0"/>
              <a:t>WEB</a:t>
            </a:r>
            <a:r>
              <a:rPr lang="zh-CN" altLang="en-US" sz="2400" b="1" dirty="0" smtClean="0"/>
              <a:t>基础知识；</a:t>
            </a:r>
            <a:endParaRPr lang="en-US" altLang="zh-CN" sz="2400" b="1" dirty="0" smtClean="0"/>
          </a:p>
          <a:p>
            <a:pPr>
              <a:lnSpc>
                <a:spcPct val="130000"/>
              </a:lnSpc>
            </a:pPr>
            <a:r>
              <a:rPr lang="en-US" altLang="zh-CN" sz="2400" b="1" dirty="0" err="1" smtClean="0"/>
              <a:t>Inquisit</a:t>
            </a:r>
            <a:r>
              <a:rPr lang="en-US" altLang="zh-CN" sz="2400" b="1" dirty="0" smtClean="0"/>
              <a:t> Web</a:t>
            </a:r>
            <a:r>
              <a:rPr lang="zh-CN" altLang="en-US" sz="2400" b="1" dirty="0" smtClean="0"/>
              <a:t>在线实验系统；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4003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353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等腰三角形 25"/>
          <p:cNvSpPr/>
          <p:nvPr/>
        </p:nvSpPr>
        <p:spPr>
          <a:xfrm rot="19808258">
            <a:off x="10518465" y="625831"/>
            <a:ext cx="897088" cy="773352"/>
          </a:xfrm>
          <a:prstGeom prst="triangle">
            <a:avLst/>
          </a:prstGeom>
          <a:solidFill>
            <a:srgbClr val="F04627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4584130" y="668738"/>
            <a:ext cx="884600" cy="884600"/>
          </a:xfrm>
          <a:prstGeom prst="rect">
            <a:avLst/>
          </a:prstGeom>
          <a:solidFill>
            <a:srgbClr val="F04627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4584132" y="1589025"/>
            <a:ext cx="884597" cy="884597"/>
          </a:xfrm>
          <a:prstGeom prst="rect">
            <a:avLst/>
          </a:prstGeom>
          <a:solidFill>
            <a:srgbClr val="F2AE3D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584132" y="2509308"/>
            <a:ext cx="884598" cy="884598"/>
          </a:xfrm>
          <a:prstGeom prst="rect">
            <a:avLst/>
          </a:prstGeom>
          <a:solidFill>
            <a:srgbClr val="2EB7B0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4584131" y="3429592"/>
            <a:ext cx="884599" cy="884599"/>
          </a:xfrm>
          <a:prstGeom prst="rect">
            <a:avLst/>
          </a:prstGeom>
          <a:solidFill>
            <a:srgbClr val="49B172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4584131" y="4349877"/>
            <a:ext cx="884600" cy="884599"/>
          </a:xfrm>
          <a:prstGeom prst="rect">
            <a:avLst/>
          </a:prstGeom>
          <a:solidFill>
            <a:srgbClr val="1E8E9B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84133" y="5270165"/>
            <a:ext cx="884596" cy="884596"/>
          </a:xfrm>
          <a:prstGeom prst="rect">
            <a:avLst/>
          </a:prstGeom>
          <a:solidFill>
            <a:srgbClr val="EB4759">
              <a:alpha val="7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5500542" y="668738"/>
            <a:ext cx="5252769" cy="884600"/>
          </a:xfrm>
          <a:prstGeom prst="rect">
            <a:avLst/>
          </a:prstGeom>
          <a:solidFill>
            <a:srgbClr val="F04627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err="1" smtClean="0"/>
              <a:t>Qualtrics</a:t>
            </a:r>
            <a:r>
              <a:rPr lang="zh-CN" altLang="en-US" sz="2400" b="1" dirty="0" smtClean="0"/>
              <a:t>在线调查系统</a:t>
            </a:r>
            <a:endParaRPr lang="zh-CN" altLang="en-US" sz="2400" b="1" dirty="0"/>
          </a:p>
        </p:txBody>
      </p:sp>
      <p:sp>
        <p:nvSpPr>
          <p:cNvPr id="21" name="矩形 20"/>
          <p:cNvSpPr/>
          <p:nvPr/>
        </p:nvSpPr>
        <p:spPr>
          <a:xfrm>
            <a:off x="5500541" y="1589025"/>
            <a:ext cx="5252748" cy="884597"/>
          </a:xfrm>
          <a:prstGeom prst="rect">
            <a:avLst/>
          </a:prstGeom>
          <a:solidFill>
            <a:srgbClr val="F2AE3D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/>
              <a:t>网络基础</a:t>
            </a:r>
            <a:r>
              <a:rPr lang="en-US" altLang="zh-CN" sz="2400" b="1" dirty="0"/>
              <a:t> </a:t>
            </a:r>
            <a:r>
              <a:rPr lang="en-US" altLang="zh-CN" sz="2400" b="1" dirty="0" smtClean="0"/>
              <a:t>&amp; WEB </a:t>
            </a:r>
            <a:r>
              <a:rPr lang="zh-CN" altLang="en-US" sz="2400" b="1" dirty="0" smtClean="0"/>
              <a:t>编程入门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500542" y="2509308"/>
            <a:ext cx="5252753" cy="884598"/>
          </a:xfrm>
          <a:prstGeom prst="rect">
            <a:avLst/>
          </a:prstGeom>
          <a:solidFill>
            <a:srgbClr val="2EB7B0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>
                <a:latin typeface="+mn-ea"/>
              </a:rPr>
              <a:t>初</a:t>
            </a:r>
            <a:r>
              <a:rPr lang="zh-CN" altLang="en-US" sz="2400" b="1" dirty="0" smtClean="0">
                <a:latin typeface="+mn-ea"/>
              </a:rPr>
              <a:t>阶：软件逻辑与基本语法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500541" y="3429592"/>
            <a:ext cx="5252759" cy="884599"/>
          </a:xfrm>
          <a:prstGeom prst="rect">
            <a:avLst/>
          </a:prstGeom>
          <a:solidFill>
            <a:srgbClr val="49B172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 </a:t>
            </a:r>
            <a:r>
              <a:rPr lang="zh-CN" altLang="en-US" sz="2400" b="1" dirty="0" smtClean="0">
                <a:latin typeface="+mn-ea"/>
              </a:rPr>
              <a:t>进阶：编制完整的实验程序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500543" y="4349877"/>
            <a:ext cx="5252764" cy="884599"/>
          </a:xfrm>
          <a:prstGeom prst="rect">
            <a:avLst/>
          </a:prstGeom>
          <a:solidFill>
            <a:srgbClr val="1E8E9B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b="1" dirty="0" smtClean="0">
                <a:latin typeface="+mn-ea"/>
              </a:rPr>
              <a:t>Inquisit</a:t>
            </a:r>
            <a:r>
              <a:rPr lang="zh-CN" altLang="en-US" sz="2400" b="1" dirty="0">
                <a:latin typeface="+mn-ea"/>
              </a:rPr>
              <a:t> </a:t>
            </a:r>
            <a:r>
              <a:rPr lang="zh-CN" altLang="en-US" sz="2400" b="1" dirty="0" smtClean="0">
                <a:latin typeface="+mn-ea"/>
              </a:rPr>
              <a:t>高阶：随机化与网络施测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500541" y="5270165"/>
            <a:ext cx="5252742" cy="884596"/>
          </a:xfrm>
          <a:prstGeom prst="rect">
            <a:avLst/>
          </a:prstGeom>
          <a:solidFill>
            <a:srgbClr val="EB4759">
              <a:alpha val="8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b="1" dirty="0" smtClean="0"/>
              <a:t>在线实验与在线调查系统架设实例</a:t>
            </a:r>
            <a:endParaRPr lang="zh-CN" altLang="en-US" sz="2400" b="1" dirty="0"/>
          </a:p>
        </p:txBody>
      </p:sp>
      <p:sp>
        <p:nvSpPr>
          <p:cNvPr id="27" name="等腰三角形 26"/>
          <p:cNvSpPr/>
          <p:nvPr/>
        </p:nvSpPr>
        <p:spPr>
          <a:xfrm rot="19808258">
            <a:off x="10521642" y="1535660"/>
            <a:ext cx="897088" cy="773352"/>
          </a:xfrm>
          <a:prstGeom prst="triangle">
            <a:avLst/>
          </a:prstGeom>
          <a:solidFill>
            <a:srgbClr val="F2AE3D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/>
          <p:cNvSpPr/>
          <p:nvPr/>
        </p:nvSpPr>
        <p:spPr>
          <a:xfrm rot="19808258">
            <a:off x="10515275" y="2471629"/>
            <a:ext cx="897088" cy="773352"/>
          </a:xfrm>
          <a:prstGeom prst="triangle">
            <a:avLst/>
          </a:prstGeom>
          <a:solidFill>
            <a:srgbClr val="2EB7B0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等腰三角形 28"/>
          <p:cNvSpPr/>
          <p:nvPr/>
        </p:nvSpPr>
        <p:spPr>
          <a:xfrm rot="19808258">
            <a:off x="10518452" y="3381458"/>
            <a:ext cx="897088" cy="773352"/>
          </a:xfrm>
          <a:prstGeom prst="triangle">
            <a:avLst/>
          </a:prstGeom>
          <a:solidFill>
            <a:srgbClr val="49B172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等腰三角形 29"/>
          <p:cNvSpPr/>
          <p:nvPr/>
        </p:nvSpPr>
        <p:spPr>
          <a:xfrm rot="19808258">
            <a:off x="10518452" y="4289127"/>
            <a:ext cx="897088" cy="773352"/>
          </a:xfrm>
          <a:prstGeom prst="triangle">
            <a:avLst/>
          </a:prstGeom>
          <a:solidFill>
            <a:srgbClr val="1E8E9B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等腰三角形 30"/>
          <p:cNvSpPr/>
          <p:nvPr/>
        </p:nvSpPr>
        <p:spPr>
          <a:xfrm rot="19808258">
            <a:off x="10521630" y="5198956"/>
            <a:ext cx="897088" cy="773352"/>
          </a:xfrm>
          <a:prstGeom prst="triangle">
            <a:avLst/>
          </a:prstGeom>
          <a:solidFill>
            <a:srgbClr val="EB4759">
              <a:alpha val="9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1806696" y="671446"/>
            <a:ext cx="2745622" cy="243068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58875" h="2708000">
                <a:moveTo>
                  <a:pt x="0" y="2498651"/>
                </a:moveTo>
                <a:lnTo>
                  <a:pt x="3058875" y="0"/>
                </a:lnTo>
                <a:lnTo>
                  <a:pt x="3058875" y="985526"/>
                </a:lnTo>
                <a:lnTo>
                  <a:pt x="0" y="2708000"/>
                </a:lnTo>
                <a:lnTo>
                  <a:pt x="0" y="2498651"/>
                </a:lnTo>
                <a:close/>
              </a:path>
            </a:pathLst>
          </a:custGeom>
          <a:solidFill>
            <a:srgbClr val="F04627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1"/>
          <p:cNvSpPr/>
          <p:nvPr/>
        </p:nvSpPr>
        <p:spPr>
          <a:xfrm>
            <a:off x="1819414" y="1581275"/>
            <a:ext cx="2736078" cy="1753076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10633 w 3058875"/>
              <a:gd name="connsiteY0" fmla="*/ 1743739 h 1953088"/>
              <a:gd name="connsiteX1" fmla="*/ 3058875 w 3058875"/>
              <a:gd name="connsiteY1" fmla="*/ 0 h 1953088"/>
              <a:gd name="connsiteX2" fmla="*/ 3058875 w 3058875"/>
              <a:gd name="connsiteY2" fmla="*/ 985526 h 1953088"/>
              <a:gd name="connsiteX3" fmla="*/ 0 w 3058875"/>
              <a:gd name="connsiteY3" fmla="*/ 1953088 h 1953088"/>
              <a:gd name="connsiteX4" fmla="*/ 10633 w 3058875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2 w 3048242"/>
              <a:gd name="connsiteY3" fmla="*/ 1953088 h 1953088"/>
              <a:gd name="connsiteX4" fmla="*/ 0 w 3048242"/>
              <a:gd name="connsiteY4" fmla="*/ 1743739 h 1953088"/>
              <a:gd name="connsiteX0" fmla="*/ 31899 w 3080141"/>
              <a:gd name="connsiteY0" fmla="*/ 1743739 h 1953088"/>
              <a:gd name="connsiteX1" fmla="*/ 3080141 w 3080141"/>
              <a:gd name="connsiteY1" fmla="*/ 0 h 1953088"/>
              <a:gd name="connsiteX2" fmla="*/ 3080141 w 3080141"/>
              <a:gd name="connsiteY2" fmla="*/ 985526 h 1953088"/>
              <a:gd name="connsiteX3" fmla="*/ 0 w 3080141"/>
              <a:gd name="connsiteY3" fmla="*/ 1953088 h 1953088"/>
              <a:gd name="connsiteX4" fmla="*/ 31899 w 3080141"/>
              <a:gd name="connsiteY4" fmla="*/ 1743739 h 1953088"/>
              <a:gd name="connsiteX0" fmla="*/ 53164 w 3101406"/>
              <a:gd name="connsiteY0" fmla="*/ 1743739 h 1953088"/>
              <a:gd name="connsiteX1" fmla="*/ 3101406 w 3101406"/>
              <a:gd name="connsiteY1" fmla="*/ 0 h 1953088"/>
              <a:gd name="connsiteX2" fmla="*/ 3101406 w 3101406"/>
              <a:gd name="connsiteY2" fmla="*/ 985526 h 1953088"/>
              <a:gd name="connsiteX3" fmla="*/ 0 w 3101406"/>
              <a:gd name="connsiteY3" fmla="*/ 1953088 h 1953088"/>
              <a:gd name="connsiteX4" fmla="*/ 53164 w 3101406"/>
              <a:gd name="connsiteY4" fmla="*/ 1743739 h 1953088"/>
              <a:gd name="connsiteX0" fmla="*/ 0 w 3048242"/>
              <a:gd name="connsiteY0" fmla="*/ 1743739 h 1953088"/>
              <a:gd name="connsiteX1" fmla="*/ 3048242 w 3048242"/>
              <a:gd name="connsiteY1" fmla="*/ 0 h 1953088"/>
              <a:gd name="connsiteX2" fmla="*/ 3048242 w 3048242"/>
              <a:gd name="connsiteY2" fmla="*/ 985526 h 1953088"/>
              <a:gd name="connsiteX3" fmla="*/ 10631 w 3048242"/>
              <a:gd name="connsiteY3" fmla="*/ 1953088 h 1953088"/>
              <a:gd name="connsiteX4" fmla="*/ 0 w 3048242"/>
              <a:gd name="connsiteY4" fmla="*/ 1743739 h 1953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242" h="1953088">
                <a:moveTo>
                  <a:pt x="0" y="1743739"/>
                </a:moveTo>
                <a:lnTo>
                  <a:pt x="3048242" y="0"/>
                </a:lnTo>
                <a:lnTo>
                  <a:pt x="3048242" y="985526"/>
                </a:lnTo>
                <a:lnTo>
                  <a:pt x="10631" y="1953088"/>
                </a:lnTo>
                <a:lnTo>
                  <a:pt x="0" y="1743739"/>
                </a:lnTo>
                <a:close/>
              </a:path>
            </a:pathLst>
          </a:custGeom>
          <a:solidFill>
            <a:srgbClr val="F2AE3D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1"/>
          <p:cNvSpPr/>
          <p:nvPr/>
        </p:nvSpPr>
        <p:spPr>
          <a:xfrm>
            <a:off x="1803503" y="2511798"/>
            <a:ext cx="2755165" cy="1046843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0 w 3069507"/>
              <a:gd name="connsiteY0" fmla="*/ 956930 h 1166279"/>
              <a:gd name="connsiteX1" fmla="*/ 3069507 w 3069507"/>
              <a:gd name="connsiteY1" fmla="*/ 0 h 1166279"/>
              <a:gd name="connsiteX2" fmla="*/ 3069507 w 3069507"/>
              <a:gd name="connsiteY2" fmla="*/ 985526 h 1166279"/>
              <a:gd name="connsiteX3" fmla="*/ 31897 w 3069507"/>
              <a:gd name="connsiteY3" fmla="*/ 1166279 h 1166279"/>
              <a:gd name="connsiteX4" fmla="*/ 0 w 3069507"/>
              <a:gd name="connsiteY4" fmla="*/ 956930 h 1166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69507" h="1166279">
                <a:moveTo>
                  <a:pt x="0" y="956930"/>
                </a:moveTo>
                <a:lnTo>
                  <a:pt x="3069507" y="0"/>
                </a:lnTo>
                <a:lnTo>
                  <a:pt x="3069507" y="985526"/>
                </a:lnTo>
                <a:lnTo>
                  <a:pt x="31897" y="1166279"/>
                </a:lnTo>
                <a:lnTo>
                  <a:pt x="0" y="956930"/>
                </a:lnTo>
                <a:close/>
              </a:path>
            </a:pathLst>
          </a:custGeom>
          <a:solidFill>
            <a:srgbClr val="2EB7B0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1"/>
          <p:cNvSpPr/>
          <p:nvPr/>
        </p:nvSpPr>
        <p:spPr>
          <a:xfrm>
            <a:off x="1825783" y="3436067"/>
            <a:ext cx="2726535" cy="884600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31898 w 3037610"/>
              <a:gd name="connsiteY0" fmla="*/ 180753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31898 w 3037610"/>
              <a:gd name="connsiteY4" fmla="*/ 180753 h 1166279"/>
              <a:gd name="connsiteX0" fmla="*/ 10633 w 3016345"/>
              <a:gd name="connsiteY0" fmla="*/ 180753 h 985526"/>
              <a:gd name="connsiteX1" fmla="*/ 3016345 w 3016345"/>
              <a:gd name="connsiteY1" fmla="*/ 0 h 985526"/>
              <a:gd name="connsiteX2" fmla="*/ 3016345 w 3016345"/>
              <a:gd name="connsiteY2" fmla="*/ 985526 h 985526"/>
              <a:gd name="connsiteX3" fmla="*/ 0 w 3016345"/>
              <a:gd name="connsiteY3" fmla="*/ 443265 h 985526"/>
              <a:gd name="connsiteX4" fmla="*/ 10633 w 3016345"/>
              <a:gd name="connsiteY4" fmla="*/ 180753 h 985526"/>
              <a:gd name="connsiteX0" fmla="*/ 31898 w 3037610"/>
              <a:gd name="connsiteY0" fmla="*/ 180753 h 985526"/>
              <a:gd name="connsiteX1" fmla="*/ 3037610 w 3037610"/>
              <a:gd name="connsiteY1" fmla="*/ 0 h 985526"/>
              <a:gd name="connsiteX2" fmla="*/ 3037610 w 3037610"/>
              <a:gd name="connsiteY2" fmla="*/ 985526 h 985526"/>
              <a:gd name="connsiteX3" fmla="*/ 0 w 3037610"/>
              <a:gd name="connsiteY3" fmla="*/ 379470 h 985526"/>
              <a:gd name="connsiteX4" fmla="*/ 31898 w 3037610"/>
              <a:gd name="connsiteY4" fmla="*/ 180753 h 9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7610" h="985526">
                <a:moveTo>
                  <a:pt x="31898" y="180753"/>
                </a:moveTo>
                <a:lnTo>
                  <a:pt x="3037610" y="0"/>
                </a:lnTo>
                <a:lnTo>
                  <a:pt x="3037610" y="985526"/>
                </a:lnTo>
                <a:lnTo>
                  <a:pt x="0" y="379470"/>
                </a:lnTo>
                <a:lnTo>
                  <a:pt x="31898" y="180753"/>
                </a:lnTo>
                <a:close/>
              </a:path>
            </a:pathLst>
          </a:custGeom>
          <a:solidFill>
            <a:srgbClr val="49B172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1"/>
          <p:cNvSpPr/>
          <p:nvPr/>
        </p:nvSpPr>
        <p:spPr>
          <a:xfrm>
            <a:off x="1844872" y="3819709"/>
            <a:ext cx="2707447" cy="1419048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21266 w 3037610"/>
              <a:gd name="connsiteY0" fmla="*/ 0 h 1761703"/>
              <a:gd name="connsiteX1" fmla="*/ 3037610 w 3037610"/>
              <a:gd name="connsiteY1" fmla="*/ 595424 h 1761703"/>
              <a:gd name="connsiteX2" fmla="*/ 3037610 w 3037610"/>
              <a:gd name="connsiteY2" fmla="*/ 1580950 h 1761703"/>
              <a:gd name="connsiteX3" fmla="*/ 0 w 3037610"/>
              <a:gd name="connsiteY3" fmla="*/ 1761703 h 1761703"/>
              <a:gd name="connsiteX4" fmla="*/ 21266 w 3037610"/>
              <a:gd name="connsiteY4" fmla="*/ 0 h 1761703"/>
              <a:gd name="connsiteX0" fmla="*/ 0 w 3016344"/>
              <a:gd name="connsiteY0" fmla="*/ 0 h 1580950"/>
              <a:gd name="connsiteX1" fmla="*/ 3016344 w 3016344"/>
              <a:gd name="connsiteY1" fmla="*/ 595424 h 1580950"/>
              <a:gd name="connsiteX2" fmla="*/ 3016344 w 3016344"/>
              <a:gd name="connsiteY2" fmla="*/ 1580950 h 1580950"/>
              <a:gd name="connsiteX3" fmla="*/ 10632 w 3016344"/>
              <a:gd name="connsiteY3" fmla="*/ 230614 h 1580950"/>
              <a:gd name="connsiteX4" fmla="*/ 0 w 3016344"/>
              <a:gd name="connsiteY4" fmla="*/ 0 h 158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4" h="1580950">
                <a:moveTo>
                  <a:pt x="0" y="0"/>
                </a:moveTo>
                <a:lnTo>
                  <a:pt x="3016344" y="595424"/>
                </a:lnTo>
                <a:lnTo>
                  <a:pt x="3016344" y="1580950"/>
                </a:lnTo>
                <a:lnTo>
                  <a:pt x="10632" y="230614"/>
                </a:lnTo>
                <a:lnTo>
                  <a:pt x="0" y="0"/>
                </a:lnTo>
                <a:close/>
              </a:path>
            </a:pathLst>
          </a:custGeom>
          <a:solidFill>
            <a:srgbClr val="1E8E9B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1"/>
          <p:cNvSpPr/>
          <p:nvPr/>
        </p:nvSpPr>
        <p:spPr>
          <a:xfrm>
            <a:off x="1844871" y="4062926"/>
            <a:ext cx="2707448" cy="2087107"/>
          </a:xfrm>
          <a:custGeom>
            <a:avLst/>
            <a:gdLst>
              <a:gd name="connsiteX0" fmla="*/ 0 w 985526"/>
              <a:gd name="connsiteY0" fmla="*/ 0 h 985526"/>
              <a:gd name="connsiteX1" fmla="*/ 985526 w 985526"/>
              <a:gd name="connsiteY1" fmla="*/ 0 h 985526"/>
              <a:gd name="connsiteX2" fmla="*/ 985526 w 985526"/>
              <a:gd name="connsiteY2" fmla="*/ 985526 h 985526"/>
              <a:gd name="connsiteX3" fmla="*/ 0 w 985526"/>
              <a:gd name="connsiteY3" fmla="*/ 985526 h 985526"/>
              <a:gd name="connsiteX4" fmla="*/ 0 w 985526"/>
              <a:gd name="connsiteY4" fmla="*/ 0 h 985526"/>
              <a:gd name="connsiteX0" fmla="*/ 0 w 3058875"/>
              <a:gd name="connsiteY0" fmla="*/ 2498651 h 2498651"/>
              <a:gd name="connsiteX1" fmla="*/ 3058875 w 3058875"/>
              <a:gd name="connsiteY1" fmla="*/ 0 h 2498651"/>
              <a:gd name="connsiteX2" fmla="*/ 3058875 w 3058875"/>
              <a:gd name="connsiteY2" fmla="*/ 985526 h 2498651"/>
              <a:gd name="connsiteX3" fmla="*/ 2073349 w 3058875"/>
              <a:gd name="connsiteY3" fmla="*/ 985526 h 2498651"/>
              <a:gd name="connsiteX4" fmla="*/ 0 w 3058875"/>
              <a:gd name="connsiteY4" fmla="*/ 2498651 h 2498651"/>
              <a:gd name="connsiteX0" fmla="*/ 0 w 3058875"/>
              <a:gd name="connsiteY0" fmla="*/ 2498651 h 2729265"/>
              <a:gd name="connsiteX1" fmla="*/ 3058875 w 3058875"/>
              <a:gd name="connsiteY1" fmla="*/ 0 h 2729265"/>
              <a:gd name="connsiteX2" fmla="*/ 3058875 w 3058875"/>
              <a:gd name="connsiteY2" fmla="*/ 985526 h 2729265"/>
              <a:gd name="connsiteX3" fmla="*/ 10633 w 3058875"/>
              <a:gd name="connsiteY3" fmla="*/ 2729265 h 2729265"/>
              <a:gd name="connsiteX4" fmla="*/ 0 w 3058875"/>
              <a:gd name="connsiteY4" fmla="*/ 2498651 h 2729265"/>
              <a:gd name="connsiteX0" fmla="*/ 0 w 3058875"/>
              <a:gd name="connsiteY0" fmla="*/ 2498651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0 w 3058875"/>
              <a:gd name="connsiteY4" fmla="*/ 2498651 h 2708000"/>
              <a:gd name="connsiteX0" fmla="*/ 10633 w 3058875"/>
              <a:gd name="connsiteY0" fmla="*/ 1743739 h 2708000"/>
              <a:gd name="connsiteX1" fmla="*/ 3058875 w 3058875"/>
              <a:gd name="connsiteY1" fmla="*/ 0 h 2708000"/>
              <a:gd name="connsiteX2" fmla="*/ 3058875 w 3058875"/>
              <a:gd name="connsiteY2" fmla="*/ 985526 h 2708000"/>
              <a:gd name="connsiteX3" fmla="*/ 0 w 3058875"/>
              <a:gd name="connsiteY3" fmla="*/ 2708000 h 2708000"/>
              <a:gd name="connsiteX4" fmla="*/ 10633 w 3058875"/>
              <a:gd name="connsiteY4" fmla="*/ 1743739 h 2708000"/>
              <a:gd name="connsiteX0" fmla="*/ 0 w 3048242"/>
              <a:gd name="connsiteY0" fmla="*/ 1743739 h 1931823"/>
              <a:gd name="connsiteX1" fmla="*/ 3048242 w 3048242"/>
              <a:gd name="connsiteY1" fmla="*/ 0 h 1931823"/>
              <a:gd name="connsiteX2" fmla="*/ 3048242 w 3048242"/>
              <a:gd name="connsiteY2" fmla="*/ 985526 h 1931823"/>
              <a:gd name="connsiteX3" fmla="*/ 31897 w 3048242"/>
              <a:gd name="connsiteY3" fmla="*/ 1931823 h 1931823"/>
              <a:gd name="connsiteX4" fmla="*/ 0 w 3048242"/>
              <a:gd name="connsiteY4" fmla="*/ 1743739 h 1931823"/>
              <a:gd name="connsiteX0" fmla="*/ 0 w 3026977"/>
              <a:gd name="connsiteY0" fmla="*/ 999460 h 1931823"/>
              <a:gd name="connsiteX1" fmla="*/ 3026977 w 3026977"/>
              <a:gd name="connsiteY1" fmla="*/ 0 h 1931823"/>
              <a:gd name="connsiteX2" fmla="*/ 3026977 w 3026977"/>
              <a:gd name="connsiteY2" fmla="*/ 985526 h 1931823"/>
              <a:gd name="connsiteX3" fmla="*/ 10632 w 3026977"/>
              <a:gd name="connsiteY3" fmla="*/ 1931823 h 1931823"/>
              <a:gd name="connsiteX4" fmla="*/ 0 w 3026977"/>
              <a:gd name="connsiteY4" fmla="*/ 999460 h 1931823"/>
              <a:gd name="connsiteX0" fmla="*/ 10633 w 3037610"/>
              <a:gd name="connsiteY0" fmla="*/ 999460 h 1166279"/>
              <a:gd name="connsiteX1" fmla="*/ 3037610 w 3037610"/>
              <a:gd name="connsiteY1" fmla="*/ 0 h 1166279"/>
              <a:gd name="connsiteX2" fmla="*/ 3037610 w 3037610"/>
              <a:gd name="connsiteY2" fmla="*/ 985526 h 1166279"/>
              <a:gd name="connsiteX3" fmla="*/ 0 w 3037610"/>
              <a:gd name="connsiteY3" fmla="*/ 1166279 h 1166279"/>
              <a:gd name="connsiteX4" fmla="*/ 10633 w 3037610"/>
              <a:gd name="connsiteY4" fmla="*/ 999460 h 1166279"/>
              <a:gd name="connsiteX0" fmla="*/ 42531 w 3037610"/>
              <a:gd name="connsiteY0" fmla="*/ 0 h 2505982"/>
              <a:gd name="connsiteX1" fmla="*/ 3037610 w 3037610"/>
              <a:gd name="connsiteY1" fmla="*/ 1339703 h 2505982"/>
              <a:gd name="connsiteX2" fmla="*/ 3037610 w 3037610"/>
              <a:gd name="connsiteY2" fmla="*/ 2325229 h 2505982"/>
              <a:gd name="connsiteX3" fmla="*/ 0 w 3037610"/>
              <a:gd name="connsiteY3" fmla="*/ 2505982 h 2505982"/>
              <a:gd name="connsiteX4" fmla="*/ 42531 w 3037610"/>
              <a:gd name="connsiteY4" fmla="*/ 0 h 2505982"/>
              <a:gd name="connsiteX0" fmla="*/ 21266 w 3016345"/>
              <a:gd name="connsiteY0" fmla="*/ 0 h 2325229"/>
              <a:gd name="connsiteX1" fmla="*/ 3016345 w 3016345"/>
              <a:gd name="connsiteY1" fmla="*/ 1339703 h 2325229"/>
              <a:gd name="connsiteX2" fmla="*/ 3016345 w 3016345"/>
              <a:gd name="connsiteY2" fmla="*/ 2325229 h 2325229"/>
              <a:gd name="connsiteX3" fmla="*/ 0 w 3016345"/>
              <a:gd name="connsiteY3" fmla="*/ 134922 h 2325229"/>
              <a:gd name="connsiteX4" fmla="*/ 21266 w 3016345"/>
              <a:gd name="connsiteY4" fmla="*/ 0 h 2325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6345" h="2325229">
                <a:moveTo>
                  <a:pt x="21266" y="0"/>
                </a:moveTo>
                <a:lnTo>
                  <a:pt x="3016345" y="1339703"/>
                </a:lnTo>
                <a:lnTo>
                  <a:pt x="3016345" y="2325229"/>
                </a:lnTo>
                <a:lnTo>
                  <a:pt x="0" y="134922"/>
                </a:lnTo>
                <a:lnTo>
                  <a:pt x="21266" y="0"/>
                </a:lnTo>
                <a:close/>
              </a:path>
            </a:pathLst>
          </a:custGeom>
          <a:solidFill>
            <a:srgbClr val="EB4759">
              <a:alpha val="60000"/>
            </a:srgb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4760616" y="845225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94530"/>
                </a:solidFill>
              </a:rPr>
              <a:t>1</a:t>
            </a:r>
            <a:endParaRPr lang="zh-CN" altLang="en-US" b="1" dirty="0">
              <a:solidFill>
                <a:srgbClr val="C94530"/>
              </a:solidFill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4760616" y="177197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B9843"/>
                </a:solidFill>
              </a:rPr>
              <a:t>2</a:t>
            </a:r>
            <a:endParaRPr lang="zh-CN" altLang="en-US" b="1" dirty="0">
              <a:solidFill>
                <a:srgbClr val="CB9843"/>
              </a:solidFill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4765379" y="2699023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E9F9F"/>
                </a:solidFill>
              </a:rPr>
              <a:t>3</a:t>
            </a:r>
            <a:endParaRPr lang="zh-CN" altLang="en-US" b="1" dirty="0">
              <a:solidFill>
                <a:srgbClr val="2E9F9F"/>
              </a:solidFill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4760616" y="3591056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439B6C"/>
                </a:solidFill>
              </a:rPr>
              <a:t>4</a:t>
            </a:r>
            <a:endParaRPr lang="zh-CN" altLang="en-US" b="1" dirty="0">
              <a:solidFill>
                <a:srgbClr val="439B6C"/>
              </a:solidFill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68809" y="2256069"/>
            <a:ext cx="2519917" cy="2519917"/>
          </a:xfrm>
          <a:prstGeom prst="ellipse">
            <a:avLst/>
          </a:prstGeom>
          <a:solidFill>
            <a:srgbClr val="0425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4760616" y="455132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217F8D"/>
                </a:solidFill>
              </a:rPr>
              <a:t>5</a:t>
            </a:r>
            <a:endParaRPr lang="zh-CN" altLang="en-US" b="1" dirty="0">
              <a:solidFill>
                <a:srgbClr val="217F8D"/>
              </a:solidFill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4760616" y="5469234"/>
            <a:ext cx="531627" cy="531627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C54658"/>
                </a:solidFill>
              </a:rPr>
              <a:t>6</a:t>
            </a:r>
            <a:endParaRPr lang="zh-CN" altLang="en-US" b="1" dirty="0">
              <a:solidFill>
                <a:srgbClr val="C54658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17" t="30457" r="38537" b="28925"/>
          <a:stretch/>
        </p:blipFill>
        <p:spPr>
          <a:xfrm>
            <a:off x="456657" y="2638245"/>
            <a:ext cx="1738888" cy="1738888"/>
          </a:xfrm>
          <a:prstGeom prst="rect">
            <a:avLst/>
          </a:prstGeom>
        </p:spPr>
      </p:pic>
      <p:sp>
        <p:nvSpPr>
          <p:cNvPr id="49" name="任意多边形 48"/>
          <p:cNvSpPr/>
          <p:nvPr/>
        </p:nvSpPr>
        <p:spPr>
          <a:xfrm>
            <a:off x="11763288" y="384892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93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2335316" y="444497"/>
            <a:ext cx="9475684" cy="2692400"/>
          </a:xfrm>
          <a:prstGeom prst="rect">
            <a:avLst/>
          </a:pr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 </a:t>
            </a:r>
            <a:r>
              <a:rPr lang="zh-CN" altLang="en-US" sz="1600" b="1" dirty="0" smtClean="0"/>
              <a:t> 应用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Qutrics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、静态网页、</a:t>
            </a:r>
            <a:r>
              <a:rPr lang="en-US" altLang="zh-CN" sz="1600" b="1" dirty="0" err="1" smtClean="0">
                <a:solidFill>
                  <a:schemeClr val="accent4"/>
                </a:solidFill>
              </a:rPr>
              <a:t>Inquisit</a:t>
            </a:r>
            <a:r>
              <a:rPr lang="en-US" altLang="zh-CN" sz="1600" b="1" dirty="0" smtClean="0">
                <a:solidFill>
                  <a:schemeClr val="accent4"/>
                </a:solidFill>
              </a:rPr>
              <a:t> </a:t>
            </a:r>
            <a:r>
              <a:rPr lang="zh-CN" altLang="en-US" sz="1600" b="1" dirty="0" smtClean="0"/>
              <a:t>三部分知识，自定题目，完成一套完整的在线调查与实验系统：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选择一：根据多质多法交叉验证的方法，采用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测量同一心理变量</a:t>
            </a:r>
            <a:endParaRPr lang="en-US" altLang="zh-CN" sz="1600" b="1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b="1" dirty="0" smtClean="0"/>
              <a:t>选择二：开展相关或因果研究，探讨心理变量间的关系，采用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问卷法</a:t>
            </a:r>
            <a:r>
              <a:rPr lang="zh-CN" altLang="en-US" sz="1600" b="1" dirty="0" smtClean="0"/>
              <a:t>和</a:t>
            </a:r>
            <a:r>
              <a:rPr lang="zh-CN" altLang="en-US" sz="1600" b="1" dirty="0" smtClean="0">
                <a:solidFill>
                  <a:schemeClr val="accent4"/>
                </a:solidFill>
              </a:rPr>
              <a:t>实验法</a:t>
            </a:r>
            <a:r>
              <a:rPr lang="zh-CN" altLang="en-US" sz="1600" b="1" dirty="0" smtClean="0"/>
              <a:t>分别测量不同心理变量</a:t>
            </a:r>
            <a:endParaRPr lang="en-US" altLang="zh-CN" sz="1600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根据你的选择，完成作业</a:t>
            </a:r>
            <a:r>
              <a:rPr lang="en-US" altLang="zh-CN" sz="1600" b="1" dirty="0" smtClean="0">
                <a:solidFill>
                  <a:srgbClr val="FF0000"/>
                </a:solidFill>
              </a:rPr>
              <a:t>1,2,3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，最终形成完整的在线调查与实验系统</a:t>
            </a:r>
            <a:endParaRPr lang="en-US" altLang="zh-CN" sz="1600" b="1" dirty="0" smtClean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solidFill>
                  <a:srgbClr val="FF0000"/>
                </a:solidFill>
              </a:rPr>
              <a:t>该实验系统作为唯一需要提交的作业，作为课程成绩考核内容（在线提交项目网址即可）</a:t>
            </a:r>
            <a:endParaRPr lang="en-US" altLang="zh-CN" sz="1600" b="1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3-5</a:t>
            </a:r>
            <a:r>
              <a:rPr lang="zh-CN" altLang="en-US" sz="1600" b="1" dirty="0" smtClean="0">
                <a:solidFill>
                  <a:srgbClr val="FF0000"/>
                </a:solidFill>
              </a:rPr>
              <a:t>人一组，以小组为单位提交作业</a:t>
            </a:r>
            <a:endParaRPr lang="zh-CN" altLang="en-US" sz="16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321438" y="3321316"/>
            <a:ext cx="9489561" cy="925032"/>
          </a:xfrm>
          <a:prstGeom prst="rect">
            <a:avLst/>
          </a:pr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1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编制不少于</a:t>
            </a:r>
            <a:r>
              <a:rPr lang="en-US" altLang="zh-CN" sz="1600" b="1" dirty="0"/>
              <a:t>40</a:t>
            </a:r>
            <a:r>
              <a:rPr lang="zh-CN" altLang="en-US" sz="1600" b="1" dirty="0"/>
              <a:t>道题目的</a:t>
            </a:r>
            <a:r>
              <a:rPr lang="en-US" altLang="zh-CN" sz="1600" b="1" dirty="0" err="1"/>
              <a:t>Qualtrics</a:t>
            </a:r>
            <a:r>
              <a:rPr lang="zh-CN" altLang="en-US" sz="1600" b="1" dirty="0"/>
              <a:t>在线调查程序</a:t>
            </a:r>
            <a:r>
              <a:rPr lang="zh-CN" altLang="en-US" sz="1600" b="1" dirty="0">
                <a:sym typeface="Wingdings" panose="05000000000000000000" pitchFamily="2" charset="2"/>
              </a:rPr>
              <a:t>：（</a:t>
            </a:r>
            <a:r>
              <a:rPr lang="en-US" altLang="zh-CN" sz="1600" b="1" dirty="0">
                <a:sym typeface="Wingdings" panose="05000000000000000000" pitchFamily="2" charset="2"/>
              </a:rPr>
              <a:t>1</a:t>
            </a:r>
            <a:r>
              <a:rPr lang="zh-CN" altLang="en-US" sz="1600" b="1" dirty="0">
                <a:sym typeface="Wingdings" panose="05000000000000000000" pitchFamily="2" charset="2"/>
              </a:rPr>
              <a:t>）</a:t>
            </a:r>
            <a:r>
              <a:rPr lang="zh-CN" altLang="en-US" sz="1600" b="1" dirty="0"/>
              <a:t>包含单选、多选、李克特量表等多种题目类型；（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）设置被试间随机和被试内随机，以及跳过逻辑。</a:t>
            </a:r>
            <a:endParaRPr lang="en-US" altLang="zh-CN" sz="1600" b="1" dirty="0"/>
          </a:p>
        </p:txBody>
      </p:sp>
      <p:sp>
        <p:nvSpPr>
          <p:cNvPr id="48" name="矩形 47"/>
          <p:cNvSpPr/>
          <p:nvPr/>
        </p:nvSpPr>
        <p:spPr>
          <a:xfrm>
            <a:off x="2335317" y="4430767"/>
            <a:ext cx="9489560" cy="925032"/>
          </a:xfrm>
          <a:prstGeom prst="rect">
            <a:avLst/>
          </a:pr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2</a:t>
            </a:r>
            <a:r>
              <a:rPr lang="zh-CN" altLang="en-US" sz="1600" b="1" dirty="0" smtClean="0"/>
              <a:t>：</a:t>
            </a:r>
            <a:r>
              <a:rPr lang="zh-CN" altLang="en-US" sz="1600" b="1" dirty="0"/>
              <a:t>开发一个基于</a:t>
            </a:r>
            <a:r>
              <a:rPr lang="en-US" altLang="zh-CN" sz="1600" b="1" dirty="0"/>
              <a:t>Bootstrap</a:t>
            </a:r>
            <a:r>
              <a:rPr lang="zh-CN" altLang="en-US" sz="1600" b="1" dirty="0"/>
              <a:t>框架的静态网页：（</a:t>
            </a:r>
            <a:r>
              <a:rPr lang="en-US" altLang="zh-CN" sz="1600" b="1" dirty="0"/>
              <a:t>1</a:t>
            </a:r>
            <a:r>
              <a:rPr lang="zh-CN" altLang="en-US" sz="1600" b="1" dirty="0"/>
              <a:t>）图文并茂的呈现实验介绍；（</a:t>
            </a:r>
            <a:r>
              <a:rPr lang="en-US" altLang="zh-CN" sz="1600" b="1" dirty="0"/>
              <a:t>2</a:t>
            </a:r>
            <a:r>
              <a:rPr lang="zh-CN" altLang="en-US" sz="1600" b="1" dirty="0"/>
              <a:t>）设置进入实验的二维码及按钮；（</a:t>
            </a:r>
            <a:r>
              <a:rPr lang="en-US" altLang="zh-CN" sz="1600" b="1" dirty="0"/>
              <a:t>3</a:t>
            </a:r>
            <a:r>
              <a:rPr lang="zh-CN" altLang="en-US" sz="1600" b="1" dirty="0"/>
              <a:t>）设置菜单栏，主页整合多项实验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sp>
        <p:nvSpPr>
          <p:cNvPr id="49" name="矩形 48"/>
          <p:cNvSpPr/>
          <p:nvPr/>
        </p:nvSpPr>
        <p:spPr>
          <a:xfrm>
            <a:off x="2335316" y="5496480"/>
            <a:ext cx="9489561" cy="925032"/>
          </a:xfrm>
          <a:prstGeom prst="rect">
            <a:avLst/>
          </a:pr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en-US" sz="1600" b="1" dirty="0" smtClean="0"/>
              <a:t>作业</a:t>
            </a:r>
            <a:r>
              <a:rPr lang="en-US" altLang="zh-CN" sz="1600" b="1" dirty="0" smtClean="0"/>
              <a:t>3</a:t>
            </a:r>
            <a:r>
              <a:rPr lang="zh-CN" altLang="en-US" sz="1600" b="1" dirty="0" smtClean="0"/>
              <a:t>：编制基于</a:t>
            </a:r>
            <a:r>
              <a:rPr lang="en-US" altLang="zh-CN" sz="1600" b="1" dirty="0" smtClean="0"/>
              <a:t>Inquisit Web</a:t>
            </a:r>
            <a:r>
              <a:rPr lang="zh-CN" altLang="en-US" sz="1600" b="1" dirty="0" smtClean="0"/>
              <a:t>的实验程序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：（</a:t>
            </a:r>
            <a:r>
              <a:rPr lang="en-US" altLang="zh-CN" sz="1600" b="1" dirty="0" smtClean="0">
                <a:sym typeface="Wingdings" panose="05000000000000000000" pitchFamily="2" charset="2"/>
              </a:rPr>
              <a:t>1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）包含指导语、练习、正式实验、结束语模块；（</a:t>
            </a:r>
            <a:r>
              <a:rPr lang="en-US" altLang="zh-CN" sz="1600" b="1" dirty="0">
                <a:sym typeface="Wingdings" panose="05000000000000000000" pitchFamily="2" charset="2"/>
              </a:rPr>
              <a:t>2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）刺激材料包含文字、图片、语音；（</a:t>
            </a:r>
            <a:r>
              <a:rPr lang="en-US" altLang="zh-CN" sz="1600" b="1" dirty="0">
                <a:sym typeface="Wingdings" panose="05000000000000000000" pitchFamily="2" charset="2"/>
              </a:rPr>
              <a:t>3</a:t>
            </a:r>
            <a:r>
              <a:rPr lang="zh-CN" altLang="en-US" sz="1600" b="1" dirty="0" smtClean="0">
                <a:sym typeface="Wingdings" panose="05000000000000000000" pitchFamily="2" charset="2"/>
              </a:rPr>
              <a:t>）设置被试间随机和被试内随机，以及跳过逻辑。</a:t>
            </a:r>
            <a:endParaRPr lang="zh-CN" altLang="en-US" sz="1600" b="1" dirty="0"/>
          </a:p>
        </p:txBody>
      </p:sp>
      <p:sp>
        <p:nvSpPr>
          <p:cNvPr id="51" name="矩形 50"/>
          <p:cNvSpPr/>
          <p:nvPr/>
        </p:nvSpPr>
        <p:spPr>
          <a:xfrm>
            <a:off x="552598" y="3321316"/>
            <a:ext cx="1631804" cy="1580884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505740"/>
              <a:gd name="connsiteY0" fmla="*/ 1254642 h 1254642"/>
              <a:gd name="connsiteX1" fmla="*/ 2505740 w 2505740"/>
              <a:gd name="connsiteY1" fmla="*/ 0 h 1254642"/>
              <a:gd name="connsiteX2" fmla="*/ 2505740 w 2505740"/>
              <a:gd name="connsiteY2" fmla="*/ 925032 h 1254642"/>
              <a:gd name="connsiteX3" fmla="*/ 616688 w 2505740"/>
              <a:gd name="connsiteY3" fmla="*/ 925032 h 1254642"/>
              <a:gd name="connsiteX4" fmla="*/ 0 w 2505740"/>
              <a:gd name="connsiteY4" fmla="*/ 1254642 h 1254642"/>
              <a:gd name="connsiteX0" fmla="*/ 0 w 2505740"/>
              <a:gd name="connsiteY0" fmla="*/ 1254642 h 1573618"/>
              <a:gd name="connsiteX1" fmla="*/ 2505740 w 2505740"/>
              <a:gd name="connsiteY1" fmla="*/ 0 h 1573618"/>
              <a:gd name="connsiteX2" fmla="*/ 2505740 w 2505740"/>
              <a:gd name="connsiteY2" fmla="*/ 925032 h 1573618"/>
              <a:gd name="connsiteX3" fmla="*/ 265814 w 2505740"/>
              <a:gd name="connsiteY3" fmla="*/ 1573618 h 1573618"/>
              <a:gd name="connsiteX4" fmla="*/ 0 w 2505740"/>
              <a:gd name="connsiteY4" fmla="*/ 1254642 h 1573618"/>
              <a:gd name="connsiteX0" fmla="*/ 0 w 2388782"/>
              <a:gd name="connsiteY0" fmla="*/ 1382233 h 1573618"/>
              <a:gd name="connsiteX1" fmla="*/ 2388782 w 2388782"/>
              <a:gd name="connsiteY1" fmla="*/ 0 h 1573618"/>
              <a:gd name="connsiteX2" fmla="*/ 2388782 w 2388782"/>
              <a:gd name="connsiteY2" fmla="*/ 925032 h 1573618"/>
              <a:gd name="connsiteX3" fmla="*/ 148856 w 2388782"/>
              <a:gd name="connsiteY3" fmla="*/ 1573618 h 1573618"/>
              <a:gd name="connsiteX4" fmla="*/ 0 w 2388782"/>
              <a:gd name="connsiteY4" fmla="*/ 1382233 h 1573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88782" h="1573618">
                <a:moveTo>
                  <a:pt x="0" y="1382233"/>
                </a:moveTo>
                <a:lnTo>
                  <a:pt x="2388782" y="0"/>
                </a:lnTo>
                <a:lnTo>
                  <a:pt x="2388782" y="925032"/>
                </a:lnTo>
                <a:lnTo>
                  <a:pt x="148856" y="1573618"/>
                </a:lnTo>
                <a:lnTo>
                  <a:pt x="0" y="1382233"/>
                </a:lnTo>
                <a:close/>
              </a:path>
            </a:pathLst>
          </a:custGeom>
          <a:solidFill>
            <a:srgbClr val="C5465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574148" y="4430767"/>
            <a:ext cx="1631805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244549 w 2133601"/>
              <a:gd name="connsiteY3" fmla="*/ 925032 h 925032"/>
              <a:gd name="connsiteX4" fmla="*/ 0 w 2133601"/>
              <a:gd name="connsiteY4" fmla="*/ 457200 h 925032"/>
              <a:gd name="connsiteX0" fmla="*/ 0 w 2133601"/>
              <a:gd name="connsiteY0" fmla="*/ 457200 h 925032"/>
              <a:gd name="connsiteX1" fmla="*/ 2133601 w 2133601"/>
              <a:gd name="connsiteY1" fmla="*/ 0 h 925032"/>
              <a:gd name="connsiteX2" fmla="*/ 2133601 w 2133601"/>
              <a:gd name="connsiteY2" fmla="*/ 925032 h 925032"/>
              <a:gd name="connsiteX3" fmla="*/ 85061 w 2133601"/>
              <a:gd name="connsiteY3" fmla="*/ 925032 h 925032"/>
              <a:gd name="connsiteX4" fmla="*/ 0 w 2133601"/>
              <a:gd name="connsiteY4" fmla="*/ 457200 h 925032"/>
              <a:gd name="connsiteX0" fmla="*/ 0 w 2112336"/>
              <a:gd name="connsiteY0" fmla="*/ 637954 h 925032"/>
              <a:gd name="connsiteX1" fmla="*/ 2112336 w 2112336"/>
              <a:gd name="connsiteY1" fmla="*/ 0 h 925032"/>
              <a:gd name="connsiteX2" fmla="*/ 2112336 w 2112336"/>
              <a:gd name="connsiteY2" fmla="*/ 925032 h 925032"/>
              <a:gd name="connsiteX3" fmla="*/ 63796 w 2112336"/>
              <a:gd name="connsiteY3" fmla="*/ 925032 h 925032"/>
              <a:gd name="connsiteX4" fmla="*/ 0 w 2112336"/>
              <a:gd name="connsiteY4" fmla="*/ 637954 h 925032"/>
              <a:gd name="connsiteX0" fmla="*/ 0 w 2091071"/>
              <a:gd name="connsiteY0" fmla="*/ 691117 h 925032"/>
              <a:gd name="connsiteX1" fmla="*/ 2091071 w 2091071"/>
              <a:gd name="connsiteY1" fmla="*/ 0 h 925032"/>
              <a:gd name="connsiteX2" fmla="*/ 2091071 w 2091071"/>
              <a:gd name="connsiteY2" fmla="*/ 925032 h 925032"/>
              <a:gd name="connsiteX3" fmla="*/ 42531 w 2091071"/>
              <a:gd name="connsiteY3" fmla="*/ 925032 h 925032"/>
              <a:gd name="connsiteX4" fmla="*/ 0 w 2091071"/>
              <a:gd name="connsiteY4" fmla="*/ 691117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1071" h="925032">
                <a:moveTo>
                  <a:pt x="0" y="691117"/>
                </a:moveTo>
                <a:lnTo>
                  <a:pt x="2091071" y="0"/>
                </a:lnTo>
                <a:lnTo>
                  <a:pt x="2091071" y="925032"/>
                </a:lnTo>
                <a:lnTo>
                  <a:pt x="42531" y="925032"/>
                </a:lnTo>
                <a:lnTo>
                  <a:pt x="0" y="691117"/>
                </a:lnTo>
                <a:close/>
              </a:path>
            </a:pathLst>
          </a:custGeom>
          <a:solidFill>
            <a:srgbClr val="CB984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255178" y="5496480"/>
            <a:ext cx="1950773" cy="925032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1995377"/>
              <a:gd name="connsiteY0" fmla="*/ 0 h 925032"/>
              <a:gd name="connsiteX1" fmla="*/ 1995377 w 1995377"/>
              <a:gd name="connsiteY1" fmla="*/ 0 h 925032"/>
              <a:gd name="connsiteX2" fmla="*/ 1995377 w 1995377"/>
              <a:gd name="connsiteY2" fmla="*/ 925032 h 925032"/>
              <a:gd name="connsiteX3" fmla="*/ 106325 w 1995377"/>
              <a:gd name="connsiteY3" fmla="*/ 925032 h 925032"/>
              <a:gd name="connsiteX4" fmla="*/ 0 w 1995377"/>
              <a:gd name="connsiteY4" fmla="*/ 0 h 925032"/>
              <a:gd name="connsiteX0" fmla="*/ 53163 w 2048540"/>
              <a:gd name="connsiteY0" fmla="*/ 0 h 925032"/>
              <a:gd name="connsiteX1" fmla="*/ 2048540 w 2048540"/>
              <a:gd name="connsiteY1" fmla="*/ 0 h 925032"/>
              <a:gd name="connsiteX2" fmla="*/ 2048540 w 2048540"/>
              <a:gd name="connsiteY2" fmla="*/ 925032 h 925032"/>
              <a:gd name="connsiteX3" fmla="*/ 0 w 2048540"/>
              <a:gd name="connsiteY3" fmla="*/ 255181 h 925032"/>
              <a:gd name="connsiteX4" fmla="*/ 53163 w 2048540"/>
              <a:gd name="connsiteY4" fmla="*/ 0 h 92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8540" h="925032">
                <a:moveTo>
                  <a:pt x="53163" y="0"/>
                </a:moveTo>
                <a:lnTo>
                  <a:pt x="2048540" y="0"/>
                </a:lnTo>
                <a:lnTo>
                  <a:pt x="2048540" y="925032"/>
                </a:lnTo>
                <a:lnTo>
                  <a:pt x="0" y="255181"/>
                </a:lnTo>
                <a:lnTo>
                  <a:pt x="53163" y="0"/>
                </a:lnTo>
                <a:close/>
              </a:path>
            </a:pathLst>
          </a:custGeom>
          <a:solidFill>
            <a:srgbClr val="439B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矩形 53"/>
          <p:cNvSpPr/>
          <p:nvPr/>
        </p:nvSpPr>
        <p:spPr>
          <a:xfrm flipV="1">
            <a:off x="685799" y="444496"/>
            <a:ext cx="1498601" cy="3986270"/>
          </a:xfrm>
          <a:custGeom>
            <a:avLst/>
            <a:gdLst>
              <a:gd name="connsiteX0" fmla="*/ 0 w 1889052"/>
              <a:gd name="connsiteY0" fmla="*/ 0 h 925032"/>
              <a:gd name="connsiteX1" fmla="*/ 1889052 w 1889052"/>
              <a:gd name="connsiteY1" fmla="*/ 0 h 925032"/>
              <a:gd name="connsiteX2" fmla="*/ 1889052 w 1889052"/>
              <a:gd name="connsiteY2" fmla="*/ 925032 h 925032"/>
              <a:gd name="connsiteX3" fmla="*/ 0 w 1889052"/>
              <a:gd name="connsiteY3" fmla="*/ 925032 h 925032"/>
              <a:gd name="connsiteX4" fmla="*/ 0 w 1889052"/>
              <a:gd name="connsiteY4" fmla="*/ 0 h 925032"/>
              <a:gd name="connsiteX0" fmla="*/ 0 w 2239926"/>
              <a:gd name="connsiteY0" fmla="*/ 0 h 1371600"/>
              <a:gd name="connsiteX1" fmla="*/ 2239926 w 2239926"/>
              <a:gd name="connsiteY1" fmla="*/ 446568 h 1371600"/>
              <a:gd name="connsiteX2" fmla="*/ 2239926 w 2239926"/>
              <a:gd name="connsiteY2" fmla="*/ 1371600 h 1371600"/>
              <a:gd name="connsiteX3" fmla="*/ 350874 w 2239926"/>
              <a:gd name="connsiteY3" fmla="*/ 1371600 h 1371600"/>
              <a:gd name="connsiteX4" fmla="*/ 0 w 2239926"/>
              <a:gd name="connsiteY4" fmla="*/ 0 h 1371600"/>
              <a:gd name="connsiteX0" fmla="*/ 106326 w 2346252"/>
              <a:gd name="connsiteY0" fmla="*/ 0 h 1371600"/>
              <a:gd name="connsiteX1" fmla="*/ 2346252 w 2346252"/>
              <a:gd name="connsiteY1" fmla="*/ 446568 h 1371600"/>
              <a:gd name="connsiteX2" fmla="*/ 2346252 w 2346252"/>
              <a:gd name="connsiteY2" fmla="*/ 1371600 h 1371600"/>
              <a:gd name="connsiteX3" fmla="*/ 0 w 2346252"/>
              <a:gd name="connsiteY3" fmla="*/ 202019 h 1371600"/>
              <a:gd name="connsiteX4" fmla="*/ 106326 w 2346252"/>
              <a:gd name="connsiteY4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6252" h="1371600">
                <a:moveTo>
                  <a:pt x="106326" y="0"/>
                </a:moveTo>
                <a:lnTo>
                  <a:pt x="2346252" y="446568"/>
                </a:lnTo>
                <a:lnTo>
                  <a:pt x="2346252" y="1371600"/>
                </a:lnTo>
                <a:lnTo>
                  <a:pt x="0" y="202019"/>
                </a:lnTo>
                <a:lnTo>
                  <a:pt x="106326" y="0"/>
                </a:lnTo>
                <a:close/>
              </a:path>
            </a:pathLst>
          </a:custGeom>
          <a:solidFill>
            <a:srgbClr val="217F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-5188395" y="1075689"/>
            <a:ext cx="6018028" cy="6018028"/>
          </a:xfrm>
          <a:custGeom>
            <a:avLst/>
            <a:gdLst>
              <a:gd name="connsiteX0" fmla="*/ 3009015 w 6018028"/>
              <a:gd name="connsiteY0" fmla="*/ 467833 h 6018028"/>
              <a:gd name="connsiteX1" fmla="*/ 467833 w 6018028"/>
              <a:gd name="connsiteY1" fmla="*/ 3009015 h 6018028"/>
              <a:gd name="connsiteX2" fmla="*/ 3009015 w 6018028"/>
              <a:gd name="connsiteY2" fmla="*/ 5550197 h 6018028"/>
              <a:gd name="connsiteX3" fmla="*/ 5550197 w 6018028"/>
              <a:gd name="connsiteY3" fmla="*/ 3009015 h 6018028"/>
              <a:gd name="connsiteX4" fmla="*/ 3009015 w 6018028"/>
              <a:gd name="connsiteY4" fmla="*/ 467833 h 6018028"/>
              <a:gd name="connsiteX5" fmla="*/ 3009014 w 6018028"/>
              <a:gd name="connsiteY5" fmla="*/ 0 h 6018028"/>
              <a:gd name="connsiteX6" fmla="*/ 6018028 w 6018028"/>
              <a:gd name="connsiteY6" fmla="*/ 3009014 h 6018028"/>
              <a:gd name="connsiteX7" fmla="*/ 3009014 w 6018028"/>
              <a:gd name="connsiteY7" fmla="*/ 6018028 h 6018028"/>
              <a:gd name="connsiteX8" fmla="*/ 0 w 6018028"/>
              <a:gd name="connsiteY8" fmla="*/ 3009014 h 6018028"/>
              <a:gd name="connsiteX9" fmla="*/ 3009014 w 6018028"/>
              <a:gd name="connsiteY9" fmla="*/ 0 h 6018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18028" h="6018028">
                <a:moveTo>
                  <a:pt x="3009015" y="467833"/>
                </a:moveTo>
                <a:cubicBezTo>
                  <a:pt x="1605559" y="467833"/>
                  <a:pt x="467833" y="1605559"/>
                  <a:pt x="467833" y="3009015"/>
                </a:cubicBezTo>
                <a:cubicBezTo>
                  <a:pt x="467833" y="4412471"/>
                  <a:pt x="1605559" y="5550197"/>
                  <a:pt x="3009015" y="5550197"/>
                </a:cubicBezTo>
                <a:cubicBezTo>
                  <a:pt x="4412471" y="5550197"/>
                  <a:pt x="5550197" y="4412471"/>
                  <a:pt x="5550197" y="3009015"/>
                </a:cubicBezTo>
                <a:cubicBezTo>
                  <a:pt x="5550197" y="1605559"/>
                  <a:pt x="4412471" y="467833"/>
                  <a:pt x="3009015" y="467833"/>
                </a:cubicBezTo>
                <a:close/>
                <a:moveTo>
                  <a:pt x="3009014" y="0"/>
                </a:moveTo>
                <a:cubicBezTo>
                  <a:pt x="4670847" y="0"/>
                  <a:pt x="6018028" y="1347181"/>
                  <a:pt x="6018028" y="3009014"/>
                </a:cubicBezTo>
                <a:cubicBezTo>
                  <a:pt x="6018028" y="4670847"/>
                  <a:pt x="4670847" y="6018028"/>
                  <a:pt x="3009014" y="6018028"/>
                </a:cubicBezTo>
                <a:cubicBezTo>
                  <a:pt x="1347181" y="6018028"/>
                  <a:pt x="0" y="4670847"/>
                  <a:pt x="0" y="3009014"/>
                </a:cubicBezTo>
                <a:cubicBezTo>
                  <a:pt x="0" y="1347181"/>
                  <a:pt x="1347181" y="0"/>
                  <a:pt x="3009014" y="0"/>
                </a:cubicBezTo>
                <a:close/>
              </a:path>
            </a:pathLst>
          </a:custGeom>
          <a:solidFill>
            <a:srgbClr val="2B415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67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课程要求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200" y="1953634"/>
            <a:ext cx="10290717" cy="3332043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一定要来上课！ 一定要来上课！ 一定要来上课！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一定要写作业！ 一定要写作业！ 一定要写作业！</a:t>
            </a:r>
            <a:endParaRPr lang="en-US" altLang="zh-CN" sz="3200" b="1" dirty="0" smtClean="0">
              <a:solidFill>
                <a:srgbClr val="FF0000"/>
              </a:solidFill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一定要</a:t>
            </a:r>
            <a:r>
              <a:rPr lang="zh-CN" altLang="en-US" sz="3200" b="1" dirty="0" smtClean="0">
                <a:solidFill>
                  <a:srgbClr val="FF0000"/>
                </a:solidFill>
                <a:latin typeface="+mn-ea"/>
              </a:rPr>
              <a:t>带电脑！ 一定要带电脑！ 一定要带电脑！</a:t>
            </a:r>
            <a:endParaRPr lang="en-US" altLang="zh-CN" sz="3200" b="1" dirty="0" smtClean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9308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  <a:ea typeface="+mn-ea"/>
              </a:rPr>
              <a:t>参考书和学习资源</a:t>
            </a:r>
            <a:endParaRPr lang="zh-CN" altLang="en-US" sz="5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1385"/>
            <a:ext cx="1925733" cy="19257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933" y="1981385"/>
            <a:ext cx="2568894" cy="192573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332827" y="1981385"/>
            <a:ext cx="5761074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心理学部实验</a:t>
            </a:r>
            <a:r>
              <a:rPr lang="zh-CN" altLang="en-US" sz="2000" b="1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中心</a:t>
            </a:r>
            <a:r>
              <a:rPr lang="zh-CN" altLang="en-US" sz="2000" b="1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官方微信公众号：</a:t>
            </a:r>
            <a:endParaRPr lang="en-US" altLang="zh-CN" sz="2000" b="1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《Qualtrics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</a:p>
          <a:p>
            <a:endParaRPr lang="en-US" altLang="zh-CN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使用教程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endParaRPr lang="zh-CN" altLang="en-US" sz="2000" dirty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38199" y="4373449"/>
            <a:ext cx="10255701" cy="191510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《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心理学实验软件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 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教程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》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冯成志，北京大学出版社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en-US" altLang="zh-CN" sz="2000" dirty="0" err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Inquisit</a:t>
            </a:r>
            <a:r>
              <a:rPr lang="en-US" altLang="zh-CN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Demo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程序库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http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://www.millisecond.com/download/library</a:t>
            </a:r>
          </a:p>
          <a:p>
            <a:pPr marL="342900" indent="-34290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课程</a:t>
            </a:r>
            <a:r>
              <a:rPr lang="en-US" altLang="zh-CN" sz="2000" dirty="0" err="1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github</a:t>
            </a:r>
            <a:r>
              <a:rPr lang="zh-CN" altLang="en-US" sz="2000" dirty="0" smtClean="0">
                <a:solidFill>
                  <a:srgbClr val="FF0000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主页</a:t>
            </a:r>
            <a:r>
              <a:rPr lang="zh-CN" altLang="en-US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：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6"/>
              </a:rPr>
              <a:t>https</a:t>
            </a:r>
            <a:r>
              <a:rPr lang="en-US" altLang="zh-CN" sz="2000" dirty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6"/>
              </a:rPr>
              <a:t>://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  <a:hlinkClick r:id="rId6"/>
              </a:rPr>
              <a:t>github.com/liqiqi-ios/WebBasedPsychologyProgram</a:t>
            </a:r>
            <a:r>
              <a:rPr lang="en-US" altLang="zh-CN" sz="2000" dirty="0" smtClean="0">
                <a:solidFill>
                  <a:schemeClr val="tx2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 </a:t>
            </a:r>
            <a:endParaRPr lang="zh-CN" altLang="en-US" sz="2000" dirty="0" smtClean="0">
              <a:solidFill>
                <a:schemeClr val="tx2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02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6700" y="11526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+mn-ea"/>
                <a:ea typeface="+mn-ea"/>
              </a:rPr>
              <a:t>Qualtrics </a:t>
            </a: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在线调查系统</a:t>
            </a:r>
            <a:endParaRPr lang="zh-CN" altLang="en-US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6700" y="813816"/>
            <a:ext cx="8049321" cy="58346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altLang="zh-CN" sz="2000" b="1" dirty="0" smtClean="0"/>
          </a:p>
        </p:txBody>
      </p:sp>
      <p:sp>
        <p:nvSpPr>
          <p:cNvPr id="3" name="圆角矩形 2"/>
          <p:cNvSpPr/>
          <p:nvPr/>
        </p:nvSpPr>
        <p:spPr>
          <a:xfrm>
            <a:off x="2501464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注册</a:t>
            </a:r>
            <a:endParaRPr lang="zh-CN" altLang="en-US" sz="2800" b="1" dirty="0"/>
          </a:p>
        </p:txBody>
      </p:sp>
      <p:cxnSp>
        <p:nvCxnSpPr>
          <p:cNvPr id="6" name="直接箭头连接符 5"/>
          <p:cNvCxnSpPr>
            <a:stCxn id="3" idx="3"/>
          </p:cNvCxnSpPr>
          <p:nvPr/>
        </p:nvCxnSpPr>
        <p:spPr>
          <a:xfrm flipV="1">
            <a:off x="4225161" y="2144108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 6"/>
          <p:cNvSpPr/>
          <p:nvPr/>
        </p:nvSpPr>
        <p:spPr>
          <a:xfrm>
            <a:off x="4803229" y="172369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创建项目</a:t>
            </a:r>
            <a:endParaRPr lang="zh-CN" altLang="en-US" sz="2800" b="1" dirty="0"/>
          </a:p>
        </p:txBody>
      </p:sp>
      <p:sp>
        <p:nvSpPr>
          <p:cNvPr id="8" name="圆角矩形 7"/>
          <p:cNvSpPr/>
          <p:nvPr/>
        </p:nvSpPr>
        <p:spPr>
          <a:xfrm>
            <a:off x="7104994" y="1718439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</a:t>
            </a:r>
            <a:endParaRPr lang="zh-CN" altLang="en-US" sz="2800" b="1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6538603" y="2148073"/>
            <a:ext cx="578068" cy="5255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7115503" y="3180525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工具</a:t>
            </a:r>
            <a:endParaRPr lang="zh-CN" altLang="en-US" sz="2800" b="1" dirty="0"/>
          </a:p>
        </p:txBody>
      </p:sp>
      <p:cxnSp>
        <p:nvCxnSpPr>
          <p:cNvPr id="11" name="直接箭头连接符 10"/>
          <p:cNvCxnSpPr>
            <a:stCxn id="8" idx="2"/>
            <a:endCxn id="10" idx="0"/>
          </p:cNvCxnSpPr>
          <p:nvPr/>
        </p:nvCxnSpPr>
        <p:spPr>
          <a:xfrm>
            <a:off x="7966843" y="2569777"/>
            <a:ext cx="10509" cy="610748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7126013" y="463978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分发项目</a:t>
            </a:r>
            <a:endParaRPr lang="zh-CN" altLang="en-US" sz="2800" b="1" dirty="0"/>
          </a:p>
        </p:txBody>
      </p:sp>
      <p:cxnSp>
        <p:nvCxnSpPr>
          <p:cNvPr id="15" name="直接箭头连接符 14"/>
          <p:cNvCxnSpPr>
            <a:stCxn id="10" idx="2"/>
            <a:endCxn id="14" idx="0"/>
          </p:cNvCxnSpPr>
          <p:nvPr/>
        </p:nvCxnSpPr>
        <p:spPr>
          <a:xfrm>
            <a:off x="7977352" y="4031863"/>
            <a:ext cx="10510" cy="60792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圆角矩形 18"/>
          <p:cNvSpPr/>
          <p:nvPr/>
        </p:nvSpPr>
        <p:spPr>
          <a:xfrm>
            <a:off x="4825416" y="463801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数据分析</a:t>
            </a:r>
            <a:endParaRPr lang="zh-CN" altLang="en-US" sz="2800" b="1" dirty="0"/>
          </a:p>
        </p:txBody>
      </p:sp>
      <p:cxnSp>
        <p:nvCxnSpPr>
          <p:cNvPr id="21" name="直接箭头连接符 20"/>
          <p:cNvCxnSpPr>
            <a:stCxn id="14" idx="1"/>
            <a:endCxn id="19" idx="3"/>
          </p:cNvCxnSpPr>
          <p:nvPr/>
        </p:nvCxnSpPr>
        <p:spPr>
          <a:xfrm flipH="1" flipV="1">
            <a:off x="6549113" y="506368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/>
        </p:nvSpPr>
        <p:spPr>
          <a:xfrm>
            <a:off x="2502631" y="4659034"/>
            <a:ext cx="1723697" cy="85133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/>
              <a:t>调查报告</a:t>
            </a:r>
            <a:endParaRPr lang="zh-CN" altLang="en-US" sz="2800" b="1" dirty="0"/>
          </a:p>
        </p:txBody>
      </p:sp>
      <p:cxnSp>
        <p:nvCxnSpPr>
          <p:cNvPr id="26" name="直接箭头连接符 25"/>
          <p:cNvCxnSpPr/>
          <p:nvPr/>
        </p:nvCxnSpPr>
        <p:spPr>
          <a:xfrm flipH="1" flipV="1">
            <a:off x="4237422" y="5061913"/>
            <a:ext cx="576900" cy="177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2492267" y="2809325"/>
            <a:ext cx="4286907" cy="1592625"/>
          </a:xfrm>
          <a:prstGeom prst="round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阶功能一：编辑题目的多种方式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阶功能二：题目特殊设置</a:t>
            </a:r>
            <a:endParaRPr lang="en-US" altLang="zh-CN" b="1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进</a:t>
            </a:r>
            <a:r>
              <a:rPr lang="zh-CN" altLang="en-US" b="1" dirty="0">
                <a:solidFill>
                  <a:schemeClr val="bg1"/>
                </a:solidFill>
                <a:latin typeface="+mn-ea"/>
              </a:rPr>
              <a:t>阶功能三：调查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</a:rPr>
              <a:t>流程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80036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9947" y="-28179"/>
            <a:ext cx="10515600" cy="1325563"/>
          </a:xfrm>
        </p:spPr>
        <p:txBody>
          <a:bodyPr>
            <a:normAutofit/>
          </a:bodyPr>
          <a:lstStyle/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4000" b="1" dirty="0" smtClean="0">
                <a:solidFill>
                  <a:schemeClr val="bg1"/>
                </a:solidFill>
                <a:latin typeface="+mn-ea"/>
                <a:ea typeface="+mn-ea"/>
              </a:rPr>
              <a:t>成为</a:t>
            </a:r>
            <a:r>
              <a:rPr lang="en-US" altLang="zh-CN" sz="4000" b="1" dirty="0" err="1">
                <a:solidFill>
                  <a:schemeClr val="bg1"/>
                </a:solidFill>
                <a:latin typeface="+mn-ea"/>
                <a:ea typeface="+mn-ea"/>
              </a:rPr>
              <a:t>Qualtrics</a:t>
            </a:r>
            <a:r>
              <a:rPr lang="zh-CN" altLang="en-US" sz="4000" b="1" dirty="0">
                <a:solidFill>
                  <a:schemeClr val="bg1"/>
                </a:solidFill>
                <a:latin typeface="+mn-ea"/>
                <a:ea typeface="+mn-ea"/>
              </a:rPr>
              <a:t>用户 </a:t>
            </a:r>
            <a:endParaRPr lang="en-US" altLang="zh-CN" sz="4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2752" y="1273929"/>
            <a:ext cx="8049321" cy="542924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）从心理学院首页下方找到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在线调查</a:t>
            </a:r>
            <a:r>
              <a:rPr lang="zh-CN" altLang="en-US" sz="2400" b="1" dirty="0"/>
              <a:t>图标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</a:t>
            </a:r>
            <a:r>
              <a:rPr lang="zh-CN" altLang="en-US" sz="2400" b="1" dirty="0" smtClean="0"/>
              <a:t>网址：</a:t>
            </a:r>
            <a:r>
              <a:rPr lang="en-US" altLang="zh-CN" sz="2400" b="1" dirty="0">
                <a:hlinkClick r:id="rId3"/>
              </a:rPr>
              <a:t>http://psych.bnu.edu.cn</a:t>
            </a:r>
            <a:r>
              <a:rPr lang="en-US" altLang="zh-CN" sz="2400" b="1" dirty="0" smtClean="0">
                <a:hlinkClick r:id="rId3"/>
              </a:rPr>
              <a:t>/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）使用</a:t>
            </a:r>
            <a:r>
              <a:rPr lang="en-US" altLang="zh-CN" sz="2400" b="1" dirty="0" err="1" smtClean="0">
                <a:solidFill>
                  <a:srgbClr val="FFC000"/>
                </a:solidFill>
              </a:rPr>
              <a:t>bnu</a:t>
            </a:r>
            <a:r>
              <a:rPr lang="zh-CN" altLang="en-US" sz="2400" b="1" dirty="0" smtClean="0">
                <a:solidFill>
                  <a:srgbClr val="FFC000"/>
                </a:solidFill>
              </a:rPr>
              <a:t>域名</a:t>
            </a:r>
            <a:r>
              <a:rPr lang="zh-CN" altLang="en-US" sz="2400" b="1" dirty="0" smtClean="0"/>
              <a:t>邮箱注册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）登陆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）账户设置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用户设置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	</a:t>
            </a:r>
            <a:r>
              <a:rPr lang="en-US" altLang="zh-CN" sz="2400" b="1" dirty="0" smtClean="0"/>
              <a:t>· </a:t>
            </a:r>
            <a:r>
              <a:rPr lang="zh-CN" altLang="en-US" sz="2400" b="1" dirty="0" smtClean="0"/>
              <a:t>时区</a:t>
            </a:r>
            <a:r>
              <a:rPr lang="en-US" altLang="zh-CN" sz="2400" b="1" dirty="0" smtClean="0"/>
              <a:t>/</a:t>
            </a:r>
            <a:r>
              <a:rPr lang="zh-CN" altLang="en-US" sz="2400" b="1" dirty="0" smtClean="0"/>
              <a:t>语言</a:t>
            </a:r>
            <a:endParaRPr lang="en-US" altLang="zh-CN" sz="2400" b="1" dirty="0"/>
          </a:p>
          <a:p>
            <a:pPr>
              <a:lnSpc>
                <a:spcPct val="150000"/>
              </a:lnSpc>
            </a:pPr>
            <a:r>
              <a:rPr lang="en-US" altLang="zh-CN" sz="2400" b="1" dirty="0"/>
              <a:t> </a:t>
            </a:r>
            <a:r>
              <a:rPr lang="en-US" altLang="zh-CN" sz="2400" b="1" dirty="0" smtClean="0"/>
              <a:t>          · </a:t>
            </a:r>
            <a:r>
              <a:rPr lang="zh-CN" altLang="en-US" sz="2400" b="1" dirty="0" smtClean="0"/>
              <a:t>密码修改</a:t>
            </a:r>
            <a:endParaRPr lang="en-US" altLang="zh-CN" sz="2400" b="1" dirty="0" smtClean="0"/>
          </a:p>
          <a:p>
            <a:pPr>
              <a:lnSpc>
                <a:spcPct val="150000"/>
              </a:lnSpc>
            </a:pPr>
            <a:r>
              <a:rPr lang="en-US" altLang="zh-CN" sz="2400" b="1" dirty="0" smtClean="0"/>
              <a:t>      - </a:t>
            </a:r>
            <a:r>
              <a:rPr lang="zh-CN" altLang="en-US" sz="2400" b="1" dirty="0" smtClean="0"/>
              <a:t>账户使用情况</a:t>
            </a:r>
            <a:endParaRPr lang="en-US" altLang="zh-CN" sz="2400" b="1" dirty="0" smtClean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2" y="358213"/>
            <a:ext cx="3696216" cy="22005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513" y="2651400"/>
            <a:ext cx="3620899" cy="3570725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8052710" y="5507421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6452" y="2719286"/>
            <a:ext cx="3615887" cy="3768671"/>
          </a:xfrm>
          <a:prstGeom prst="rect">
            <a:avLst/>
          </a:prstGeom>
        </p:spPr>
      </p:pic>
      <p:sp>
        <p:nvSpPr>
          <p:cNvPr id="18" name="椭圆 17"/>
          <p:cNvSpPr/>
          <p:nvPr/>
        </p:nvSpPr>
        <p:spPr>
          <a:xfrm>
            <a:off x="8793256" y="3760602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0216785" y="4005584"/>
            <a:ext cx="1955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使用</a:t>
            </a:r>
            <a:r>
              <a:rPr lang="en-US" altLang="zh-CN" dirty="0" err="1" smtClean="0">
                <a:solidFill>
                  <a:srgbClr val="FF0000"/>
                </a:solidFill>
              </a:rPr>
              <a:t>bnu</a:t>
            </a:r>
            <a:r>
              <a:rPr lang="zh-CN" altLang="en-US" dirty="0" smtClean="0">
                <a:solidFill>
                  <a:srgbClr val="FF0000"/>
                </a:solidFill>
              </a:rPr>
              <a:t>邮箱注册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4532" y="2667793"/>
            <a:ext cx="3638550" cy="2543175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4429909" y="3767400"/>
            <a:ext cx="1429407" cy="71470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94004" y="3012258"/>
            <a:ext cx="4987487" cy="3737123"/>
          </a:xfrm>
          <a:prstGeom prst="rect">
            <a:avLst/>
          </a:prstGeom>
        </p:spPr>
      </p:pic>
      <p:sp>
        <p:nvSpPr>
          <p:cNvPr id="23" name="椭圆 22"/>
          <p:cNvSpPr/>
          <p:nvPr/>
        </p:nvSpPr>
        <p:spPr>
          <a:xfrm>
            <a:off x="4671407" y="3519675"/>
            <a:ext cx="897352" cy="551934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114048" y="3552498"/>
            <a:ext cx="711874" cy="475561"/>
          </a:xfrm>
          <a:prstGeom prst="ellipse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247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/>
      <p:bldP spid="21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2190</TotalTime>
  <Words>1438</Words>
  <Application>Microsoft Office PowerPoint</Application>
  <PresentationFormat>宽屏</PresentationFormat>
  <Paragraphs>290</Paragraphs>
  <Slides>28</Slides>
  <Notes>25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等线</vt:lpstr>
      <vt:lpstr>等线 Light</vt:lpstr>
      <vt:lpstr>方正姚体</vt:lpstr>
      <vt:lpstr>Arial</vt:lpstr>
      <vt:lpstr>Wingdings</vt:lpstr>
      <vt:lpstr>Office 主题​​</vt:lpstr>
      <vt:lpstr>PowerPoint 演示文稿</vt:lpstr>
      <vt:lpstr>PowerPoint 演示文稿</vt:lpstr>
      <vt:lpstr>是什么？</vt:lpstr>
      <vt:lpstr>PowerPoint 演示文稿</vt:lpstr>
      <vt:lpstr>PowerPoint 演示文稿</vt:lpstr>
      <vt:lpstr>课程要求</vt:lpstr>
      <vt:lpstr>参考书和学习资源</vt:lpstr>
      <vt:lpstr>Qualtrics 在线调查系统</vt:lpstr>
      <vt:lpstr>成为Qualtrics用户 </vt:lpstr>
      <vt:lpstr>成为Qualtrics用户 </vt:lpstr>
      <vt:lpstr>创建项目</vt:lpstr>
      <vt:lpstr>创建项目</vt:lpstr>
      <vt:lpstr>调查</vt:lpstr>
      <vt:lpstr>添加问题</vt:lpstr>
      <vt:lpstr>添加问题</vt:lpstr>
      <vt:lpstr>进阶功能一：编辑题目的多种方式</vt:lpstr>
      <vt:lpstr>进阶功能二：题目特殊设置</vt:lpstr>
      <vt:lpstr>调查设置</vt:lpstr>
      <vt:lpstr>进阶功能三：调查流程</vt:lpstr>
      <vt:lpstr>工具</vt:lpstr>
      <vt:lpstr>工具</vt:lpstr>
      <vt:lpstr>分发项目</vt:lpstr>
      <vt:lpstr>数据和分析</vt:lpstr>
      <vt:lpstr>调查报告</vt:lpstr>
      <vt:lpstr>其它</vt:lpstr>
      <vt:lpstr>总结：如何完成一个Qualtrics调查</vt:lpstr>
      <vt:lpstr>作业 1 编制Qualtrics在线调查程序</vt:lpstr>
      <vt:lpstr>一颗彩蛋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Cong Wei</dc:creator>
  <cp:lastModifiedBy>liqiqi</cp:lastModifiedBy>
  <cp:revision>329</cp:revision>
  <dcterms:created xsi:type="dcterms:W3CDTF">2017-11-20T01:11:33Z</dcterms:created>
  <dcterms:modified xsi:type="dcterms:W3CDTF">2018-11-15T08:15:34Z</dcterms:modified>
</cp:coreProperties>
</file>